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2"/>
  </p:notesMasterIdLst>
  <p:handoutMasterIdLst>
    <p:handoutMasterId r:id="rId23"/>
  </p:handoutMasterIdLst>
  <p:sldIdLst>
    <p:sldId id="264" r:id="rId3"/>
    <p:sldId id="282" r:id="rId4"/>
    <p:sldId id="266" r:id="rId5"/>
    <p:sldId id="267" r:id="rId6"/>
    <p:sldId id="276" r:id="rId7"/>
    <p:sldId id="268" r:id="rId8"/>
    <p:sldId id="277" r:id="rId9"/>
    <p:sldId id="269" r:id="rId10"/>
    <p:sldId id="278" r:id="rId11"/>
    <p:sldId id="270" r:id="rId12"/>
    <p:sldId id="279" r:id="rId13"/>
    <p:sldId id="271" r:id="rId14"/>
    <p:sldId id="280" r:id="rId15"/>
    <p:sldId id="272" r:id="rId16"/>
    <p:sldId id="285" r:id="rId17"/>
    <p:sldId id="273" r:id="rId18"/>
    <p:sldId id="284" r:id="rId19"/>
    <p:sldId id="283" r:id="rId20"/>
    <p:sldId id="288" r:id="rId21"/>
  </p:sldIdLst>
  <p:sldSz cx="18288000" cy="10287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34FE0EC8-0926-4D13-D929-D05C2193E10D}" name="Hightower, Liz" initials="HL" userId="S::lhightower@gcag.net::ef375895-1adf-4f93-a0c5-6a6b622a2a2b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45C6F"/>
    <a:srgbClr val="006E97"/>
    <a:srgbClr val="D8D6D9"/>
    <a:srgbClr val="8D8590"/>
    <a:srgbClr val="CCC9D9"/>
    <a:srgbClr val="1C2327"/>
    <a:srgbClr val="B97B44"/>
    <a:srgbClr val="000000"/>
    <a:srgbClr val="D6A951"/>
    <a:srgbClr val="EC9C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591" autoAdjust="0"/>
    <p:restoredTop sz="60856" autoAdjust="0"/>
  </p:normalViewPr>
  <p:slideViewPr>
    <p:cSldViewPr>
      <p:cViewPr varScale="1">
        <p:scale>
          <a:sx n="86" d="100"/>
          <a:sy n="86" d="100"/>
        </p:scale>
        <p:origin x="3344" y="2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40" d="100"/>
        <a:sy n="14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>
      <p:cViewPr varScale="1">
        <p:scale>
          <a:sx n="121" d="100"/>
          <a:sy n="121" d="100"/>
        </p:scale>
        <p:origin x="5072" y="17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handoutMaster" Target="handoutMasters/handout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rancibia, Janet" userId="7af9f458-d76d-4a32-8e0e-3ba54004c9ab" providerId="ADAL" clId="{61BEEF6B-B22F-5463-8E2A-7E001B17CFDA}"/>
    <pc:docChg chg="modSld modMainMaster">
      <pc:chgData name="Arancibia, Janet" userId="7af9f458-d76d-4a32-8e0e-3ba54004c9ab" providerId="ADAL" clId="{61BEEF6B-B22F-5463-8E2A-7E001B17CFDA}" dt="2026-01-28T22:24:33.545" v="7" actId="20577"/>
      <pc:docMkLst>
        <pc:docMk/>
      </pc:docMkLst>
      <pc:sldChg chg="modSp mod">
        <pc:chgData name="Arancibia, Janet" userId="7af9f458-d76d-4a32-8e0e-3ba54004c9ab" providerId="ADAL" clId="{61BEEF6B-B22F-5463-8E2A-7E001B17CFDA}" dt="2026-01-28T22:24:33.545" v="7" actId="20577"/>
        <pc:sldMkLst>
          <pc:docMk/>
          <pc:sldMk cId="2091008181" sldId="284"/>
        </pc:sldMkLst>
        <pc:spChg chg="mod">
          <ac:chgData name="Arancibia, Janet" userId="7af9f458-d76d-4a32-8e0e-3ba54004c9ab" providerId="ADAL" clId="{61BEEF6B-B22F-5463-8E2A-7E001B17CFDA}" dt="2026-01-28T22:24:33.545" v="7" actId="20577"/>
          <ac:spMkLst>
            <pc:docMk/>
            <pc:sldMk cId="2091008181" sldId="284"/>
            <ac:spMk id="2" creationId="{CB0310C8-E13E-49A6-E8B7-87D9E7A3C0EA}"/>
          </ac:spMkLst>
        </pc:spChg>
      </pc:sldChg>
      <pc:sldMasterChg chg="modSldLayout">
        <pc:chgData name="Arancibia, Janet" userId="7af9f458-d76d-4a32-8e0e-3ba54004c9ab" providerId="ADAL" clId="{61BEEF6B-B22F-5463-8E2A-7E001B17CFDA}" dt="2026-01-28T22:08:32.890" v="0" actId="20577"/>
        <pc:sldMasterMkLst>
          <pc:docMk/>
          <pc:sldMasterMk cId="0" sldId="2147483648"/>
        </pc:sldMasterMkLst>
        <pc:sldLayoutChg chg="modSp mod">
          <pc:chgData name="Arancibia, Janet" userId="7af9f458-d76d-4a32-8e0e-3ba54004c9ab" providerId="ADAL" clId="{61BEEF6B-B22F-5463-8E2A-7E001B17CFDA}" dt="2026-01-28T22:08:32.890" v="0" actId="20577"/>
          <pc:sldLayoutMkLst>
            <pc:docMk/>
            <pc:sldMasterMk cId="0" sldId="2147483648"/>
            <pc:sldLayoutMk cId="0" sldId="2147483655"/>
          </pc:sldLayoutMkLst>
          <pc:spChg chg="mod">
            <ac:chgData name="Arancibia, Janet" userId="7af9f458-d76d-4a32-8e0e-3ba54004c9ab" providerId="ADAL" clId="{61BEEF6B-B22F-5463-8E2A-7E001B17CFDA}" dt="2026-01-28T22:08:32.890" v="0" actId="20577"/>
            <ac:spMkLst>
              <pc:docMk/>
              <pc:sldMasterMk cId="0" sldId="2147483648"/>
              <pc:sldLayoutMk cId="0" sldId="2147483655"/>
              <ac:spMk id="16" creationId="{ABC6E4F0-B20E-B482-8A0A-B80474D7CDA3}"/>
            </ac:spMkLst>
          </pc:spChg>
        </pc:sldLayoutChg>
      </pc:sldMasterChg>
      <pc:sldMasterChg chg="modSldLayout">
        <pc:chgData name="Arancibia, Janet" userId="7af9f458-d76d-4a32-8e0e-3ba54004c9ab" providerId="ADAL" clId="{61BEEF6B-B22F-5463-8E2A-7E001B17CFDA}" dt="2026-01-28T22:10:00.850" v="6" actId="20577"/>
        <pc:sldMasterMkLst>
          <pc:docMk/>
          <pc:sldMasterMk cId="2113399045" sldId="2147483660"/>
        </pc:sldMasterMkLst>
        <pc:sldLayoutChg chg="modSp mod">
          <pc:chgData name="Arancibia, Janet" userId="7af9f458-d76d-4a32-8e0e-3ba54004c9ab" providerId="ADAL" clId="{61BEEF6B-B22F-5463-8E2A-7E001B17CFDA}" dt="2026-01-28T22:09:14.380" v="4" actId="255"/>
          <pc:sldLayoutMkLst>
            <pc:docMk/>
            <pc:sldMasterMk cId="2113399045" sldId="2147483660"/>
            <pc:sldLayoutMk cId="2923927821" sldId="2147483662"/>
          </pc:sldLayoutMkLst>
          <pc:spChg chg="mod">
            <ac:chgData name="Arancibia, Janet" userId="7af9f458-d76d-4a32-8e0e-3ba54004c9ab" providerId="ADAL" clId="{61BEEF6B-B22F-5463-8E2A-7E001B17CFDA}" dt="2026-01-28T22:09:14.380" v="4" actId="255"/>
            <ac:spMkLst>
              <pc:docMk/>
              <pc:sldMasterMk cId="2113399045" sldId="2147483660"/>
              <pc:sldLayoutMk cId="2923927821" sldId="2147483662"/>
              <ac:spMk id="2" creationId="{56C121E9-9FF8-B329-8937-CF3793567297}"/>
            </ac:spMkLst>
          </pc:spChg>
        </pc:sldLayoutChg>
        <pc:sldLayoutChg chg="modSp mod">
          <pc:chgData name="Arancibia, Janet" userId="7af9f458-d76d-4a32-8e0e-3ba54004c9ab" providerId="ADAL" clId="{61BEEF6B-B22F-5463-8E2A-7E001B17CFDA}" dt="2026-01-28T22:09:43.299" v="5" actId="20577"/>
          <pc:sldLayoutMkLst>
            <pc:docMk/>
            <pc:sldMasterMk cId="2113399045" sldId="2147483660"/>
            <pc:sldLayoutMk cId="2291955193" sldId="2147483668"/>
          </pc:sldLayoutMkLst>
          <pc:spChg chg="mod">
            <ac:chgData name="Arancibia, Janet" userId="7af9f458-d76d-4a32-8e0e-3ba54004c9ab" providerId="ADAL" clId="{61BEEF6B-B22F-5463-8E2A-7E001B17CFDA}" dt="2026-01-28T22:09:43.299" v="5" actId="20577"/>
            <ac:spMkLst>
              <pc:docMk/>
              <pc:sldMasterMk cId="2113399045" sldId="2147483660"/>
              <pc:sldLayoutMk cId="2291955193" sldId="2147483668"/>
              <ac:spMk id="2" creationId="{3A31D424-BB70-4637-4E55-1FDED185A759}"/>
            </ac:spMkLst>
          </pc:spChg>
        </pc:sldLayoutChg>
        <pc:sldLayoutChg chg="modSp mod">
          <pc:chgData name="Arancibia, Janet" userId="7af9f458-d76d-4a32-8e0e-3ba54004c9ab" providerId="ADAL" clId="{61BEEF6B-B22F-5463-8E2A-7E001B17CFDA}" dt="2026-01-28T22:10:00.850" v="6" actId="20577"/>
          <pc:sldLayoutMkLst>
            <pc:docMk/>
            <pc:sldMasterMk cId="2113399045" sldId="2147483660"/>
            <pc:sldLayoutMk cId="3645915490" sldId="2147483669"/>
          </pc:sldLayoutMkLst>
          <pc:spChg chg="mod">
            <ac:chgData name="Arancibia, Janet" userId="7af9f458-d76d-4a32-8e0e-3ba54004c9ab" providerId="ADAL" clId="{61BEEF6B-B22F-5463-8E2A-7E001B17CFDA}" dt="2026-01-28T22:10:00.850" v="6" actId="20577"/>
            <ac:spMkLst>
              <pc:docMk/>
              <pc:sldMasterMk cId="2113399045" sldId="2147483660"/>
              <pc:sldLayoutMk cId="3645915490" sldId="2147483669"/>
              <ac:spMk id="5" creationId="{A6EAD622-361E-E05A-7C09-F7BE95C7625C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7A3A515-2BF3-3055-7DE4-80A2E093CF2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E0B9A5E-0A15-6CA1-0DF0-21503DCB91A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7EBE98-B0D8-2E42-BB1B-0AE68F0CCB94}" type="datetimeFigureOut">
              <a:rPr lang="en-US" smtClean="0"/>
              <a:t>1/28/26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FD4C02-23C3-3FBE-6C5C-33D41CBF915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3228D9D-5CE3-279C-9A53-D42AADCECDA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BB2166-B6F9-D040-B3A4-2571D7D55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47958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867E4C-661B-E645-9E15-56A21E0BC39D}" type="datetimeFigureOut">
              <a:rPr lang="en-US" smtClean="0"/>
              <a:t>1/28/26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D2866F-E367-5448-96E5-64EBF95C93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81097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_tradnl" b="1" noProof="0" dirty="0">
                <a:effectLst/>
              </a:rPr>
              <a:t>INTRODUCCIÓN AL ESTUDIO</a:t>
            </a:r>
          </a:p>
          <a:p>
            <a:endParaRPr lang="es-ES_tradnl" b="1" noProof="0" dirty="0">
              <a:effectLst/>
            </a:endParaRPr>
          </a:p>
          <a:p>
            <a:r>
              <a:rPr lang="es-ES_trad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 muerte es nuestro enemigo final—una consecuencia de la maldición del pecado. Cuando Adán y Eva pecaron por primera vez, comenzó el proceso de la muerte física. Pero la muerte también tiene un aspecto espiritual mucho más serio. Desde el tiempo de Adán y Eva, toda persona ha tenido una relación rota con Dios. Pero mediante la muerte y la resurrección de Jesús, la muerte ha sido derrotada y la comunión con Dios ha sido restaurada. La victoria es un tema central en 1 Corintios 15. De eso se trata nuestra celebración de la Pascua—la victoria sobre la muerte, hecha posible gracias a Jesucristo.</a:t>
            </a:r>
          </a:p>
          <a:p>
            <a:endParaRPr lang="es-ES_tradnl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s-ES_tradnl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Actividad inicial— Símbolos de la Pascua</a:t>
            </a:r>
            <a:endParaRPr lang="es-ES_tradnl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s-ES_tradnl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Diga: </a:t>
            </a:r>
            <a:r>
              <a:rPr lang="es-ES_trad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¿Qué objetos o prácticas simbolizan el Domingo de Resurrección para usted? ¿Por qué?</a:t>
            </a:r>
          </a:p>
          <a:p>
            <a:endParaRPr lang="es-ES_tradnl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s-ES_tradnl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Diga:</a:t>
            </a:r>
            <a:r>
              <a:rPr lang="es-ES_trad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Para el mundo, la Pascua es solo un domingo más. Algunos pueden verla como un día para una cena familiar, visitar alguna iglesia o estrenar una vestimenta nueva. Pero para el creyente, es mucho más. Es la celebración de la resurrección de Jesús, el fundamento de la fe cristiana. </a:t>
            </a:r>
          </a:p>
          <a:p>
            <a:endParaRPr lang="es-ES_tradnl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30081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_tradnl" b="1" noProof="1">
                <a:effectLst/>
                <a:latin typeface="Franklin Gothic Book" panose="020B0503020102020204" pitchFamily="34" charset="0"/>
              </a:rPr>
              <a:t>1 Corintios 15:42–49</a:t>
            </a:r>
          </a:p>
          <a:p>
            <a:endParaRPr lang="es-ES_tradnl" noProof="1">
              <a:effectLst/>
              <a:latin typeface="Franklin Gothic Book" panose="020B0503020102020204" pitchFamily="34" charset="0"/>
            </a:endParaRPr>
          </a:p>
          <a:p>
            <a:r>
              <a:rPr lang="es-ES_tradnl" sz="1200" b="1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42 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Así también es la resurrección de los muertos. Se siembra en corrupción, resucitará en incorrupción. </a:t>
            </a:r>
            <a:r>
              <a:rPr lang="es-ES_tradnl" sz="1200" b="1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43 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 siembra en deshonra, resucitará en gloria; se siembra en debilidad, resucitará en poder. </a:t>
            </a:r>
            <a:r>
              <a:rPr lang="es-ES_tradnl" sz="1200" b="1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44 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 siembra cuerpo animal, resucitará cuerpo espiritual. Hay cuerpo animal, y hay cuerpo espiritual. </a:t>
            </a:r>
            <a:r>
              <a:rPr lang="es-ES_tradnl" sz="1200" b="1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45 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Así también está escrito: Fue hecho el primer hombre Adán alma viviente; el postrer Adán, espíritu vivificante. </a:t>
            </a:r>
            <a:r>
              <a:rPr lang="es-ES_tradnl" sz="1200" b="1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46 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Mas lo espiritual no es primero, sino lo animal; luego lo espiritual. </a:t>
            </a:r>
            <a:r>
              <a:rPr lang="es-ES_tradnl" sz="1200" b="1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47 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 primer hombre es de la tierra, terrenal; el segundo hombre, que es el Señor, es del cielo. </a:t>
            </a:r>
            <a:r>
              <a:rPr lang="es-ES_tradnl" sz="1200" b="1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48 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Cual el terrenal, tales también los terrenales; y cual el celestial, tales también los celestiales. </a:t>
            </a:r>
            <a:r>
              <a:rPr lang="es-ES_tradnl" sz="1200" b="1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49 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 así como hemos traído la imagen del terrenal, traeremos también la imagen del celestial.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31944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_tradnl" b="1" noProof="0" dirty="0">
                <a:solidFill>
                  <a:srgbClr val="141413"/>
                </a:solidFill>
                <a:effectLst/>
                <a:highlight>
                  <a:srgbClr val="00FFFF"/>
                </a:highlight>
                <a:latin typeface="Helvetica" pitchFamily="2" charset="0"/>
              </a:rPr>
              <a:t>Folleto—Recurso 2: Cuerpo terrenal versus cuerpo resucitado </a:t>
            </a:r>
            <a:r>
              <a:rPr lang="es-ES_tradnl" b="0" noProof="0" dirty="0">
                <a:solidFill>
                  <a:srgbClr val="141413"/>
                </a:solidFill>
                <a:effectLst/>
                <a:highlight>
                  <a:srgbClr val="00FFFF"/>
                </a:highlight>
                <a:latin typeface="Helvetica" pitchFamily="2" charset="0"/>
              </a:rPr>
              <a:t>(pg. 26, </a:t>
            </a:r>
            <a:r>
              <a:rPr lang="es-ES_tradnl" b="0" i="1" noProof="0" dirty="0">
                <a:solidFill>
                  <a:srgbClr val="141413"/>
                </a:solidFill>
                <a:effectLst/>
                <a:highlight>
                  <a:srgbClr val="00FFFF"/>
                </a:highlight>
                <a:latin typeface="Helvetica" pitchFamily="2" charset="0"/>
              </a:rPr>
              <a:t>Folleto de Ayudas y Recursos</a:t>
            </a:r>
            <a:r>
              <a:rPr lang="es-ES_tradnl" b="0" noProof="0" dirty="0">
                <a:solidFill>
                  <a:srgbClr val="141413"/>
                </a:solidFill>
                <a:effectLst/>
                <a:highlight>
                  <a:srgbClr val="00FFFF"/>
                </a:highlight>
                <a:latin typeface="Helvetica" pitchFamily="2" charset="0"/>
              </a:rPr>
              <a:t>)</a:t>
            </a:r>
          </a:p>
          <a:p>
            <a:endParaRPr lang="es-ES_tradnl" b="0" noProof="0" dirty="0">
              <a:solidFill>
                <a:srgbClr val="141413"/>
              </a:solidFill>
              <a:effectLst/>
              <a:highlight>
                <a:srgbClr val="00FFFF"/>
              </a:highlight>
              <a:latin typeface="Helvetica" pitchFamily="2" charset="0"/>
            </a:endParaRPr>
          </a:p>
          <a:p>
            <a:r>
              <a:rPr lang="es-ES_tradnl" sz="1200" kern="1200" dirty="0">
                <a:solidFill>
                  <a:schemeClr val="tx1"/>
                </a:solidFill>
                <a:effectLst/>
                <a:highlight>
                  <a:srgbClr val="00FFFF"/>
                </a:highlight>
                <a:latin typeface="+mn-lt"/>
                <a:ea typeface="+mn-ea"/>
                <a:cs typeface="+mn-cs"/>
              </a:rPr>
              <a:t>Los alumnos enumerarán las diferencias entre los cuerpos terrenales y los resucitados en 1 Corintios 15.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417908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_tradnl" b="1" noProof="1">
                <a:effectLst/>
                <a:latin typeface="Franklin Gothic Book" panose="020B0503020102020204" pitchFamily="34" charset="0"/>
              </a:rPr>
              <a:t>1 Corintios 15:50–53</a:t>
            </a:r>
          </a:p>
          <a:p>
            <a:endParaRPr lang="es-ES_tradnl" noProof="1">
              <a:effectLst/>
              <a:latin typeface="Franklin Gothic Book" panose="020B0503020102020204" pitchFamily="34" charset="0"/>
            </a:endParaRPr>
          </a:p>
          <a:p>
            <a:r>
              <a:rPr lang="es-ES_tradnl" sz="1200" b="1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50 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Pero esto digo, hermanos: que la carne y la sangre no pueden heredar el reino de Dios, ni la corrupción hereda la incorrupción.</a:t>
            </a:r>
          </a:p>
          <a:p>
            <a:r>
              <a:rPr lang="es-ES_tradnl" sz="1200" b="1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51 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 aquí, os digo un misterio: No todos dormiremos; pero todos seremos transformados, </a:t>
            </a:r>
            <a:r>
              <a:rPr lang="es-ES_tradnl" sz="1200" b="1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52 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 un momento, en un abrir y cerrar de ojos, a la final trompeta; porque se tocará la trompeta, y los muertos serán resucitados incorruptibles, y nosotros seremos transformados. </a:t>
            </a:r>
            <a:r>
              <a:rPr lang="es-ES_tradnl" sz="1200" b="1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53 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Porque es necesario que esto corruptible se vista de incorrupción, y esto mortal se vista de inmortalidad.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11336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_tradnl" b="1" noProof="0" dirty="0">
                <a:solidFill>
                  <a:srgbClr val="141413"/>
                </a:solidFill>
                <a:effectLst/>
                <a:highlight>
                  <a:srgbClr val="00FFFF"/>
                </a:highlight>
                <a:latin typeface="Helvetica" pitchFamily="2" charset="0"/>
              </a:rPr>
              <a:t>Folleto—Recurso 3: El Arrebatamiento </a:t>
            </a:r>
            <a:r>
              <a:rPr lang="es-ES_tradnl" b="0" noProof="0" dirty="0">
                <a:solidFill>
                  <a:srgbClr val="141413"/>
                </a:solidFill>
                <a:effectLst/>
                <a:highlight>
                  <a:srgbClr val="00FFFF"/>
                </a:highlight>
                <a:latin typeface="Helvetica" pitchFamily="2" charset="0"/>
              </a:rPr>
              <a:t>(pg. 27, </a:t>
            </a:r>
            <a:r>
              <a:rPr lang="es-ES_tradnl" b="0" i="1" noProof="0" dirty="0">
                <a:solidFill>
                  <a:srgbClr val="141413"/>
                </a:solidFill>
                <a:effectLst/>
                <a:highlight>
                  <a:srgbClr val="00FFFF"/>
                </a:highlight>
                <a:latin typeface="Helvetica" pitchFamily="2" charset="0"/>
              </a:rPr>
              <a:t>Folleto de Ayudas y Recursos</a:t>
            </a:r>
            <a:r>
              <a:rPr lang="es-ES_tradnl" b="0" noProof="0" dirty="0">
                <a:solidFill>
                  <a:srgbClr val="141413"/>
                </a:solidFill>
                <a:effectLst/>
                <a:highlight>
                  <a:srgbClr val="00FFFF"/>
                </a:highlight>
                <a:latin typeface="Helvetica" pitchFamily="2" charset="0"/>
              </a:rPr>
              <a:t>)</a:t>
            </a:r>
          </a:p>
          <a:p>
            <a:endParaRPr lang="es-ES_tradnl" b="0" noProof="0" dirty="0">
              <a:solidFill>
                <a:srgbClr val="141413"/>
              </a:solidFill>
              <a:effectLst/>
              <a:highlight>
                <a:srgbClr val="00FFFF"/>
              </a:highlight>
              <a:latin typeface="Helvetica" pitchFamily="2" charset="0"/>
            </a:endParaRPr>
          </a:p>
          <a:p>
            <a:r>
              <a:rPr lang="es-ES_tradnl" sz="1200" kern="1200" dirty="0">
                <a:solidFill>
                  <a:schemeClr val="tx1"/>
                </a:solidFill>
                <a:effectLst/>
                <a:highlight>
                  <a:srgbClr val="00FFFF"/>
                </a:highlight>
                <a:latin typeface="+mn-lt"/>
                <a:ea typeface="+mn-ea"/>
                <a:cs typeface="+mn-cs"/>
              </a:rPr>
              <a:t>Esta hoja informativa describe la doctrina del Rapto.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0922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4514850"/>
          </a:xfrm>
        </p:spPr>
        <p:txBody>
          <a:bodyPr/>
          <a:lstStyle/>
          <a:p>
            <a:r>
              <a:rPr lang="es-ES_tradnl" b="1" noProof="1">
                <a:effectLst/>
                <a:latin typeface="Franklin Gothic Book" panose="020B0503020102020204" pitchFamily="34" charset="0"/>
              </a:rPr>
              <a:t>1 Corintios 15:54–57</a:t>
            </a:r>
          </a:p>
          <a:p>
            <a:endParaRPr lang="es-ES_tradnl" b="1" noProof="1">
              <a:effectLst/>
              <a:latin typeface="Franklin Gothic Book" panose="020B0503020102020204" pitchFamily="34" charset="0"/>
            </a:endParaRPr>
          </a:p>
          <a:p>
            <a:r>
              <a:rPr lang="es-ES_tradnl" sz="1200" b="1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54 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 cuando esto corruptible se haya vestido de incorrupción, y esto mortal se haya vestido de inmortalidad, entonces se cumplirá la palabra que está escrita: Sorbida es la muerte en victoria. </a:t>
            </a:r>
            <a:r>
              <a:rPr lang="es-ES_tradnl" sz="1200" b="1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55 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¿Dónde está, oh muerte, tu aguijón? ¿Dónde, oh sepulcro, tu victoria? </a:t>
            </a:r>
            <a:r>
              <a:rPr lang="es-ES_tradnl" sz="1200" b="1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56 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 que el aguijón de la muerte es el pecado, y el poder del pecado, la ley. </a:t>
            </a:r>
            <a:r>
              <a:rPr lang="es-ES_tradnl" sz="1200" b="1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57 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Mas gracias sean dadas a Dios, que nos da la victoria por medio de nuestro Señor Jesucristo.</a:t>
            </a:r>
            <a:endParaRPr lang="es-ES_tradnl" noProof="1">
              <a:effectLst/>
              <a:latin typeface="Franklin Gothic Book" panose="020B05030201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500519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dirty="0">
              <a:effectLst/>
              <a:latin typeface="Franklin Gothic Medium" panose="020B06030201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154095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_tradnl" b="1" noProof="0" dirty="0"/>
              <a:t>¿QUÉ NOS DICE DIOS?</a:t>
            </a:r>
          </a:p>
          <a:p>
            <a:endParaRPr lang="es-ES_tradnl" sz="1800" b="1" dirty="0">
              <a:effectLst/>
              <a:latin typeface="CenturyStd"/>
            </a:endParaRPr>
          </a:p>
          <a:p>
            <a:r>
              <a:rPr lang="es-ES_trad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 anhelar la eternidad, debemos vivir cada día en el poder del Espíritu Santo, el mismo Espíritu que resucitó a Jesús (Romanos 8:11). Mediante la muerte y la resurrección de Jesús, la muerte ha sido vencida y la comunión con Dios ha sido restaurada. ¡Eso es lo que celebramos hoy! «Cristo nos hizo entrar en este lugar de privilegio inmerecido en el cual ahora permanecemos, y esperamos con confianza y alegría participar de la gloria de Dios» (5:2, NTV).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084018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270070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48295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noProof="0">
                <a:effectLst/>
                <a:highlight>
                  <a:srgbClr val="00FFFF"/>
                </a:highlight>
                <a:latin typeface="Franklin Gothic Medium" panose="020B0603020102020204" pitchFamily="34" charset="0"/>
              </a:rPr>
              <a:t>Utilice esta diapositiva en blanco para agregar su propio contenido.</a:t>
            </a:r>
            <a:endParaRPr lang="es-ES_tradnl" noProof="0" dirty="0">
              <a:highlight>
                <a:srgbClr val="00FFFF"/>
              </a:highlight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5726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_tradnl" b="1" noProof="0" dirty="0"/>
              <a:t>Texto para el estudio: </a:t>
            </a:r>
            <a:r>
              <a:rPr lang="es-ES_trad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 Corintios 15:1–57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ES_tradnl" b="0" noProof="0" dirty="0"/>
          </a:p>
          <a:p>
            <a:r>
              <a:rPr lang="es-ES_tradnl" b="1" noProof="0" dirty="0"/>
              <a:t>Metas de la enseñanza:</a:t>
            </a:r>
          </a:p>
          <a:p>
            <a:pPr marL="685800" lvl="1" indent="-228600">
              <a:buFont typeface="+mj-lt"/>
              <a:buAutoNum type="arabicPeriod"/>
            </a:pPr>
            <a:r>
              <a:rPr lang="es-ES_trad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Los alumnos considerarán las trágicas consecuencias del pecado y la promesa de victoria a través de Jesús.</a:t>
            </a:r>
          </a:p>
          <a:p>
            <a:pPr marL="685800" lvl="1" indent="-228600">
              <a:buFont typeface="+mj-lt"/>
              <a:buAutoNum type="arabicPeriod"/>
            </a:pPr>
            <a:r>
              <a:rPr lang="es-ES_trad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Los alumnos se regocijarán de que ya no hay que temer a la muerte cuando caminan con Jesús. </a:t>
            </a:r>
          </a:p>
          <a:p>
            <a:pPr marL="685800" lvl="1" indent="-228600">
              <a:buFont typeface="+mj-lt"/>
              <a:buAutoNum type="arabicPeriod"/>
            </a:pPr>
            <a:r>
              <a:rPr lang="es-ES_trad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Los alumnos vivirán cada día de una forma que refleje su victoria en Jesús.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74716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0236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1800" b="1" noProof="1">
                <a:effectLst/>
                <a:latin typeface="ProximaNovaCond"/>
              </a:rPr>
              <a:t>1 Corintios 15:20–23</a:t>
            </a:r>
            <a:endParaRPr lang="es-ES_tradnl" b="1" noProof="1">
              <a:effectLst/>
              <a:latin typeface="Franklin Gothic Book" panose="020B0503020102020204" pitchFamily="34" charset="0"/>
            </a:endParaRPr>
          </a:p>
          <a:p>
            <a:endParaRPr lang="es-ES_tradnl" noProof="1">
              <a:effectLst/>
              <a:latin typeface="Franklin Gothic Book" panose="020B0503020102020204" pitchFamily="34" charset="0"/>
            </a:endParaRPr>
          </a:p>
          <a:p>
            <a:r>
              <a:rPr lang="es-ES_tradnl" sz="1200" b="1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20 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Mas ahora Cristo ha resucitado de los muertos; primicias de los que durmieron es hecho. </a:t>
            </a:r>
            <a:r>
              <a:rPr lang="es-ES_tradnl" sz="1200" b="1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21 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Porque por cuanto la muerte entró por un hombre, también por un hombre la resurrección de los muertos. </a:t>
            </a:r>
            <a:r>
              <a:rPr lang="es-ES_tradnl" sz="1200" b="1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22 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Porque así como en Adán todos mueren, también en Cristo todos serán vivificados. </a:t>
            </a:r>
            <a:r>
              <a:rPr lang="es-ES_tradnl" sz="1200" b="1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23 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Pero cada uno en su debido orden: Cristo, las primicias; luego los que son de Cristo, en su venida.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5065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dirty="0"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27514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_tradnl" b="1" noProof="1">
                <a:effectLst/>
                <a:latin typeface="Franklin Gothic Book" panose="020B0503020102020204" pitchFamily="34" charset="0"/>
              </a:rPr>
              <a:t>1 Corintios 15:24–26</a:t>
            </a:r>
          </a:p>
          <a:p>
            <a:endParaRPr lang="es-ES_tradnl" noProof="1">
              <a:effectLst/>
              <a:latin typeface="Franklin Gothic Book" panose="020B0503020102020204" pitchFamily="34" charset="0"/>
            </a:endParaRPr>
          </a:p>
          <a:p>
            <a:r>
              <a:rPr lang="es-ES_tradnl" sz="1200" b="1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24 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Luego el fin, cuando entregue el reino al Dios y Padre, cuando haya suprimido todo dominio, toda autoridad y potencia. </a:t>
            </a:r>
            <a:r>
              <a:rPr lang="es-ES_tradnl" sz="1200" b="1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25 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Porque preciso es que él reine hasta que haya puesto a todos sus enemigos debajo de sus pies. </a:t>
            </a:r>
            <a:r>
              <a:rPr lang="es-ES_tradnl" sz="1200" b="1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26 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 el postrer enemigo que será destruido es la muerte.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8549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_tradnl" b="1" noProof="0" dirty="0">
                <a:solidFill>
                  <a:srgbClr val="141413"/>
                </a:solidFill>
                <a:effectLst/>
                <a:highlight>
                  <a:srgbClr val="00FFFF"/>
                </a:highlight>
                <a:latin typeface="Helvetica" pitchFamily="2" charset="0"/>
              </a:rPr>
              <a:t>Folleto—Recurso 1: Versículos para memorizar: 1 Corintios 15:25,26 </a:t>
            </a:r>
            <a:r>
              <a:rPr lang="es-ES_tradnl" b="0" noProof="0" dirty="0">
                <a:solidFill>
                  <a:srgbClr val="141413"/>
                </a:solidFill>
                <a:effectLst/>
                <a:highlight>
                  <a:srgbClr val="00FFFF"/>
                </a:highlight>
                <a:latin typeface="Helvetica" pitchFamily="2" charset="0"/>
              </a:rPr>
              <a:t>(pg. 25, </a:t>
            </a:r>
            <a:r>
              <a:rPr lang="es-ES_tradnl" b="0" i="1" noProof="0" dirty="0">
                <a:solidFill>
                  <a:srgbClr val="141413"/>
                </a:solidFill>
                <a:effectLst/>
                <a:highlight>
                  <a:srgbClr val="00FFFF"/>
                </a:highlight>
                <a:latin typeface="Helvetica" pitchFamily="2" charset="0"/>
              </a:rPr>
              <a:t>Folleto de Ayudas y Recursos</a:t>
            </a:r>
            <a:r>
              <a:rPr lang="es-ES_tradnl" b="0" noProof="0" dirty="0">
                <a:solidFill>
                  <a:srgbClr val="141413"/>
                </a:solidFill>
                <a:effectLst/>
                <a:highlight>
                  <a:srgbClr val="00FFFF"/>
                </a:highlight>
                <a:latin typeface="Helvetica" pitchFamily="2" charset="0"/>
              </a:rPr>
              <a:t>)</a:t>
            </a:r>
          </a:p>
          <a:p>
            <a:endParaRPr lang="es-ES_tradnl" b="0" noProof="0" dirty="0">
              <a:solidFill>
                <a:srgbClr val="141413"/>
              </a:solidFill>
              <a:effectLst/>
              <a:highlight>
                <a:srgbClr val="00FFFF"/>
              </a:highlight>
              <a:latin typeface="Helvetica" pitchFamily="2" charset="0"/>
            </a:endParaRPr>
          </a:p>
          <a:p>
            <a:r>
              <a:rPr lang="es-ES_tradnl" sz="1200" kern="1200" dirty="0">
                <a:solidFill>
                  <a:schemeClr val="tx1"/>
                </a:solidFill>
                <a:effectLst/>
                <a:highlight>
                  <a:srgbClr val="00FFFF"/>
                </a:highlight>
                <a:latin typeface="+mn-lt"/>
                <a:ea typeface="+mn-ea"/>
                <a:cs typeface="+mn-cs"/>
              </a:rPr>
              <a:t>Anime a los alumnos a memorizar este pasaje y a depositar su esperanza y confianza en Jesús.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11612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_tradnl" b="1" noProof="1">
                <a:effectLst/>
                <a:latin typeface="Franklin Gothic Book" panose="020B0503020102020204" pitchFamily="34" charset="0"/>
              </a:rPr>
              <a:t>1 Corintios 15:35–41</a:t>
            </a:r>
          </a:p>
          <a:p>
            <a:endParaRPr lang="es-ES_tradnl" noProof="1">
              <a:effectLst/>
              <a:latin typeface="Franklin Gothic Book" panose="020B0503020102020204" pitchFamily="34" charset="0"/>
            </a:endParaRPr>
          </a:p>
          <a:p>
            <a:r>
              <a:rPr lang="es-ES_tradnl" sz="1200" b="1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35 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Pero dirá alguno: ¿Cómo resucitarán los muertos? ¿Con qué cuerpo vendrán? </a:t>
            </a:r>
            <a:r>
              <a:rPr lang="es-ES_tradnl" sz="1200" b="1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36 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Necio, lo que tú siembras no se vivifica, si no muere antes. </a:t>
            </a:r>
            <a:r>
              <a:rPr lang="es-ES_tradnl" sz="1200" b="1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37 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 lo que siembras no es el cuerpo que ha de salir, sino el grano desnudo, ya sea de trigo o de otro grano; </a:t>
            </a:r>
            <a:r>
              <a:rPr lang="es-ES_tradnl" sz="1200" b="1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38 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pero Dios le da el cuerpo como él quiso, y a cada semilla su propio cuerpo. </a:t>
            </a:r>
            <a:r>
              <a:rPr lang="es-ES_tradnl" sz="1200" b="1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39 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 toda carne es la misma carne, sino que una carne es la de los hombres, otra carne la de las bestias, otra la de los peces, y otra la de las aves. </a:t>
            </a:r>
            <a:r>
              <a:rPr lang="es-ES_tradnl" sz="1200" b="1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40 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 hay cuerpos celestiales, y cuerpos terrenales; pero una es la gloria de los celestiales, y otra la de los terrenales. </a:t>
            </a:r>
            <a:r>
              <a:rPr lang="es-ES_tradnl" sz="1200" b="1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41 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Una es la gloria del sol, otra la gloria de la luna, y otra la gloria de las estrellas, pues una estrella es diferente de otra en gloria.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11854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kern="1200" baseline="300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66548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nit 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2F5DFCA6-D03C-71C6-5579-A9F0039F5DD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351" b="27351"/>
          <a:stretch/>
        </p:blipFill>
        <p:spPr>
          <a:xfrm>
            <a:off x="917884" y="1056357"/>
            <a:ext cx="16466409" cy="4969556"/>
          </a:xfrm>
          <a:prstGeom prst="rect">
            <a:avLst/>
          </a:prstGeom>
        </p:spPr>
      </p:pic>
      <p:sp>
        <p:nvSpPr>
          <p:cNvPr id="3" name="AutoShape 3">
            <a:extLst>
              <a:ext uri="{FF2B5EF4-FFF2-40B4-BE49-F238E27FC236}">
                <a16:creationId xmlns:a16="http://schemas.microsoft.com/office/drawing/2014/main" id="{BD024884-70C3-0B0E-7918-27ACEC367833}"/>
              </a:ext>
            </a:extLst>
          </p:cNvPr>
          <p:cNvSpPr/>
          <p:nvPr userDrawn="1"/>
        </p:nvSpPr>
        <p:spPr>
          <a:xfrm>
            <a:off x="910796" y="6025913"/>
            <a:ext cx="6227572" cy="3204730"/>
          </a:xfrm>
          <a:prstGeom prst="rect">
            <a:avLst/>
          </a:prstGeom>
          <a:solidFill>
            <a:srgbClr val="145C6F"/>
          </a:solidFill>
        </p:spPr>
        <p:txBody>
          <a:bodyPr/>
          <a:lstStyle/>
          <a:p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9611E3D9-27C0-E3A2-A496-921D6DEFA4B1}"/>
              </a:ext>
            </a:extLst>
          </p:cNvPr>
          <p:cNvGrpSpPr/>
          <p:nvPr userDrawn="1"/>
        </p:nvGrpSpPr>
        <p:grpSpPr>
          <a:xfrm>
            <a:off x="1307509" y="6755052"/>
            <a:ext cx="5595058" cy="1884393"/>
            <a:chOff x="1136726" y="7062583"/>
            <a:chExt cx="5798594" cy="1884393"/>
          </a:xfrm>
        </p:grpSpPr>
        <p:sp>
          <p:nvSpPr>
            <p:cNvPr id="10" name="TextBox 6">
              <a:extLst>
                <a:ext uri="{FF2B5EF4-FFF2-40B4-BE49-F238E27FC236}">
                  <a16:creationId xmlns:a16="http://schemas.microsoft.com/office/drawing/2014/main" id="{165C1A09-50C1-1C62-111B-E786141CD6CD}"/>
                </a:ext>
              </a:extLst>
            </p:cNvPr>
            <p:cNvSpPr txBox="1"/>
            <p:nvPr userDrawn="1"/>
          </p:nvSpPr>
          <p:spPr>
            <a:xfrm>
              <a:off x="1136726" y="7062583"/>
              <a:ext cx="5332916" cy="71192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5880"/>
                </a:lnSpc>
              </a:pPr>
              <a:r>
                <a:rPr lang="en-US" sz="4900" spc="300" dirty="0">
                  <a:solidFill>
                    <a:srgbClr val="FFFFFF"/>
                  </a:solidFill>
                  <a:latin typeface="Franklin Gothic Medium" panose="020B0603020102020204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EL SERMÓN DEL</a:t>
              </a:r>
            </a:p>
          </p:txBody>
        </p:sp>
        <p:sp>
          <p:nvSpPr>
            <p:cNvPr id="13" name="TextBox 6">
              <a:extLst>
                <a:ext uri="{FF2B5EF4-FFF2-40B4-BE49-F238E27FC236}">
                  <a16:creationId xmlns:a16="http://schemas.microsoft.com/office/drawing/2014/main" id="{6654A5C0-EF64-0432-1F0F-0282110672AC}"/>
                </a:ext>
              </a:extLst>
            </p:cNvPr>
            <p:cNvSpPr txBox="1"/>
            <p:nvPr userDrawn="1"/>
          </p:nvSpPr>
          <p:spPr>
            <a:xfrm>
              <a:off x="1136726" y="8120018"/>
              <a:ext cx="5798594" cy="82695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5880"/>
                </a:lnSpc>
              </a:pPr>
              <a:r>
                <a:rPr lang="en-US" sz="8800" spc="300" dirty="0">
                  <a:solidFill>
                    <a:srgbClr val="FFFFFF"/>
                  </a:solidFill>
                  <a:latin typeface="Franklin Gothic Medium" panose="020B0603020102020204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MONTE</a:t>
              </a:r>
            </a:p>
          </p:txBody>
        </p:sp>
      </p:grpSp>
      <p:sp>
        <p:nvSpPr>
          <p:cNvPr id="14" name="AutoShape 4">
            <a:extLst>
              <a:ext uri="{FF2B5EF4-FFF2-40B4-BE49-F238E27FC236}">
                <a16:creationId xmlns:a16="http://schemas.microsoft.com/office/drawing/2014/main" id="{2980541F-5DE5-721B-2ED2-DD64C8402C41}"/>
              </a:ext>
            </a:extLst>
          </p:cNvPr>
          <p:cNvSpPr/>
          <p:nvPr userDrawn="1"/>
        </p:nvSpPr>
        <p:spPr>
          <a:xfrm>
            <a:off x="7164507" y="6025913"/>
            <a:ext cx="10238836" cy="3204730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s-ES_tradnl"/>
          </a:p>
        </p:txBody>
      </p:sp>
      <p:sp>
        <p:nvSpPr>
          <p:cNvPr id="15" name="AutoShape 4">
            <a:extLst>
              <a:ext uri="{FF2B5EF4-FFF2-40B4-BE49-F238E27FC236}">
                <a16:creationId xmlns:a16="http://schemas.microsoft.com/office/drawing/2014/main" id="{8368279B-C8E6-5B13-3DEC-75C5B997739E}"/>
              </a:ext>
            </a:extLst>
          </p:cNvPr>
          <p:cNvSpPr/>
          <p:nvPr userDrawn="1"/>
        </p:nvSpPr>
        <p:spPr>
          <a:xfrm>
            <a:off x="7164506" y="6025912"/>
            <a:ext cx="10264976" cy="3204730"/>
          </a:xfrm>
          <a:prstGeom prst="rect">
            <a:avLst/>
          </a:prstGeom>
          <a:solidFill>
            <a:srgbClr val="145C6F">
              <a:alpha val="35000"/>
            </a:srgbClr>
          </a:solidFill>
        </p:spPr>
        <p:txBody>
          <a:bodyPr/>
          <a:lstStyle/>
          <a:p>
            <a:endParaRPr lang="es-ES_tradnl"/>
          </a:p>
        </p:txBody>
      </p:sp>
      <p:sp>
        <p:nvSpPr>
          <p:cNvPr id="16" name="TextBox 7">
            <a:extLst>
              <a:ext uri="{FF2B5EF4-FFF2-40B4-BE49-F238E27FC236}">
                <a16:creationId xmlns:a16="http://schemas.microsoft.com/office/drawing/2014/main" id="{ABC6E4F0-B20E-B482-8A0A-B80474D7CDA3}"/>
              </a:ext>
            </a:extLst>
          </p:cNvPr>
          <p:cNvSpPr txBox="1"/>
          <p:nvPr userDrawn="1"/>
        </p:nvSpPr>
        <p:spPr>
          <a:xfrm>
            <a:off x="7558846" y="6284205"/>
            <a:ext cx="9633681" cy="264392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416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2600" b="0" i="1" spc="169" noProof="0" dirty="0">
                <a:solidFill>
                  <a:srgbClr val="1C2327"/>
                </a:solidFill>
                <a:effectLst/>
                <a:latin typeface="Corbel" panose="020B0503020204020204" pitchFamily="34" charset="0"/>
              </a:rPr>
              <a:t>Durante las próximas semanas, analizaremos la serie de enseñanzas más famosas de Jesús, conocida como el Sermón del Monte, donde Jesús abordó temas desde la ética y las actitudes hasta las acciones y sus consecuencias. Él sentó las bases de la verdad para todos aquellos que lo seguirían.</a:t>
            </a:r>
            <a:endParaRPr lang="es-ES_tradnl" sz="2600" b="0" i="0" noProof="0" dirty="0">
              <a:effectLst/>
              <a:latin typeface="Franklin Gothic Medium" panose="020B0603020102020204" pitchFamily="34" charset="0"/>
            </a:endParaRPr>
          </a:p>
        </p:txBody>
      </p:sp>
      <p:sp>
        <p:nvSpPr>
          <p:cNvPr id="17" name="TextBox 8">
            <a:extLst>
              <a:ext uri="{FF2B5EF4-FFF2-40B4-BE49-F238E27FC236}">
                <a16:creationId xmlns:a16="http://schemas.microsoft.com/office/drawing/2014/main" id="{6B58C0AC-A7BD-DF49-777E-10A0536B723C}"/>
              </a:ext>
            </a:extLst>
          </p:cNvPr>
          <p:cNvSpPr txBox="1"/>
          <p:nvPr userDrawn="1"/>
        </p:nvSpPr>
        <p:spPr>
          <a:xfrm>
            <a:off x="910796" y="9576152"/>
            <a:ext cx="7471204" cy="31566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660"/>
              </a:lnSpc>
            </a:pPr>
            <a:r>
              <a:rPr lang="en-US" sz="1899" spc="142" dirty="0">
                <a:solidFill>
                  <a:srgbClr val="FFFAEC"/>
                </a:solidFill>
                <a:latin typeface="Franklin Gothic Medium" panose="020B0603020102020204" pitchFamily="34" charset="0"/>
              </a:rPr>
              <a:t>TOMO 12, UNIDAD 1, MARZO A AGOSTO 2026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69B27C9D-2562-39FB-25D5-B7A6D4BF570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6124042" y="1409700"/>
            <a:ext cx="905435" cy="914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Templa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B3C75D2-AE5B-6F7C-E508-B0FE8C83E62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rgbClr val="145C6F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2004"/>
            <a:ext cx="9174633" cy="10287000"/>
          </a:xfrm>
          <a:prstGeom prst="rect">
            <a:avLst/>
          </a:prstGeom>
          <a:solidFill>
            <a:srgbClr val="CCC9D9"/>
          </a:solidFill>
        </p:spPr>
      </p:pic>
      <p:sp>
        <p:nvSpPr>
          <p:cNvPr id="4" name="AutoShape 4">
            <a:extLst>
              <a:ext uri="{FF2B5EF4-FFF2-40B4-BE49-F238E27FC236}">
                <a16:creationId xmlns:a16="http://schemas.microsoft.com/office/drawing/2014/main" id="{1716F096-317B-FE5B-CA00-165FA955B9A2}"/>
              </a:ext>
            </a:extLst>
          </p:cNvPr>
          <p:cNvSpPr/>
          <p:nvPr userDrawn="1"/>
        </p:nvSpPr>
        <p:spPr>
          <a:xfrm>
            <a:off x="8001000" y="1028700"/>
            <a:ext cx="10287000" cy="1899077"/>
          </a:xfrm>
          <a:prstGeom prst="rect">
            <a:avLst/>
          </a:prstGeom>
          <a:solidFill>
            <a:srgbClr val="145C6F"/>
          </a:solidFill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25375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Verse">
    <p:bg>
      <p:bgPr>
        <a:solidFill>
          <a:srgbClr val="1C23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E3FA0C5-D891-EABB-F265-BE42AF47ED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rgbClr val="145C6F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8288000" cy="9563100"/>
          </a:xfrm>
          <a:prstGeom prst="rect">
            <a:avLst/>
          </a:prstGeom>
          <a:solidFill>
            <a:srgbClr val="CCC9D9"/>
          </a:solidFill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B49701B6-B679-1F5F-D050-360F278C3221}"/>
              </a:ext>
            </a:extLst>
          </p:cNvPr>
          <p:cNvGrpSpPr/>
          <p:nvPr userDrawn="1"/>
        </p:nvGrpSpPr>
        <p:grpSpPr>
          <a:xfrm>
            <a:off x="2837554" y="1943100"/>
            <a:ext cx="12612891" cy="5729374"/>
            <a:chOff x="0" y="0"/>
            <a:chExt cx="16817188" cy="7639165"/>
          </a:xfrm>
        </p:grpSpPr>
        <p:sp>
          <p:nvSpPr>
            <p:cNvPr id="5" name="AutoShape 4">
              <a:extLst>
                <a:ext uri="{FF2B5EF4-FFF2-40B4-BE49-F238E27FC236}">
                  <a16:creationId xmlns:a16="http://schemas.microsoft.com/office/drawing/2014/main" id="{58E2D9B1-3898-B316-3EDC-AEC29AB664E9}"/>
                </a:ext>
              </a:extLst>
            </p:cNvPr>
            <p:cNvSpPr/>
            <p:nvPr/>
          </p:nvSpPr>
          <p:spPr>
            <a:xfrm>
              <a:off x="0" y="0"/>
              <a:ext cx="16817188" cy="7639165"/>
            </a:xfrm>
            <a:prstGeom prst="rect">
              <a:avLst/>
            </a:prstGeom>
            <a:solidFill>
              <a:srgbClr val="145C6F">
                <a:alpha val="81961"/>
              </a:srgbClr>
            </a:solidFill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" name="AutoShape 5">
              <a:extLst>
                <a:ext uri="{FF2B5EF4-FFF2-40B4-BE49-F238E27FC236}">
                  <a16:creationId xmlns:a16="http://schemas.microsoft.com/office/drawing/2014/main" id="{9586F3AF-70B3-487A-CA7C-E4F73E368FEB}"/>
                </a:ext>
              </a:extLst>
            </p:cNvPr>
            <p:cNvSpPr/>
            <p:nvPr/>
          </p:nvSpPr>
          <p:spPr>
            <a:xfrm rot="5400000">
              <a:off x="1238627" y="3762180"/>
              <a:ext cx="5695040" cy="114805"/>
            </a:xfrm>
            <a:prstGeom prst="rect">
              <a:avLst/>
            </a:prstGeom>
            <a:solidFill>
              <a:srgbClr val="FFFFFF"/>
            </a:solidFill>
          </p:spPr>
          <p:txBody>
            <a:bodyPr/>
            <a:lstStyle/>
            <a:p>
              <a:endParaRPr lang="es-ES_tradnl"/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E7DF67BE-E4F5-E1A5-F2E1-63D57741EFE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1010257" y="2386559"/>
              <a:ext cx="2017694" cy="1573259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56C121E9-9FF8-B329-8937-CF3793567297}"/>
              </a:ext>
            </a:extLst>
          </p:cNvPr>
          <p:cNvSpPr txBox="1"/>
          <p:nvPr userDrawn="1"/>
        </p:nvSpPr>
        <p:spPr>
          <a:xfrm>
            <a:off x="2837554" y="5042087"/>
            <a:ext cx="3127777" cy="8337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60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VERSÍCULO CLAVE</a:t>
            </a:r>
          </a:p>
          <a:p>
            <a:pPr algn="ctr">
              <a:lnSpc>
                <a:spcPts val="3359"/>
              </a:lnSpc>
            </a:pPr>
            <a:r>
              <a:rPr lang="es-ES_tradnl" sz="2400" noProof="1">
                <a:solidFill>
                  <a:srgbClr val="FFFFFF"/>
                </a:solidFill>
                <a:latin typeface="Franklin Gothic Medium" panose="020B0603020102020204" pitchFamily="34" charset="0"/>
              </a:rPr>
              <a:t>1 Corintios 15:20</a:t>
            </a:r>
          </a:p>
        </p:txBody>
      </p:sp>
    </p:spTree>
    <p:extLst>
      <p:ext uri="{BB962C8B-B14F-4D97-AF65-F5344CB8AC3E}">
        <p14:creationId xmlns:p14="http://schemas.microsoft.com/office/powerpoint/2010/main" val="29239278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i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C96BCB79-BF3D-2CCA-A64E-4D21B3262E5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028700" y="1104900"/>
            <a:ext cx="7648575" cy="77549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PHOTO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82A4142-97E0-C575-3355-153C03D1A19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44" r="15144"/>
          <a:stretch/>
        </p:blipFill>
        <p:spPr>
          <a:xfrm>
            <a:off x="1028700" y="1104900"/>
            <a:ext cx="7648575" cy="7754938"/>
          </a:xfrm>
          <a:prstGeom prst="rect">
            <a:avLst/>
          </a:prstGeom>
        </p:spPr>
      </p:pic>
      <p:sp>
        <p:nvSpPr>
          <p:cNvPr id="4" name="AutoShape 3">
            <a:extLst>
              <a:ext uri="{FF2B5EF4-FFF2-40B4-BE49-F238E27FC236}">
                <a16:creationId xmlns:a16="http://schemas.microsoft.com/office/drawing/2014/main" id="{0D0F253A-4A72-0DF3-0607-465164E042D8}"/>
              </a:ext>
            </a:extLst>
          </p:cNvPr>
          <p:cNvSpPr/>
          <p:nvPr userDrawn="1"/>
        </p:nvSpPr>
        <p:spPr>
          <a:xfrm>
            <a:off x="7853819" y="2875978"/>
            <a:ext cx="10434181" cy="1897820"/>
          </a:xfrm>
          <a:prstGeom prst="rect">
            <a:avLst/>
          </a:prstGeom>
          <a:solidFill>
            <a:srgbClr val="145C6F"/>
          </a:solidFill>
        </p:spPr>
        <p:txBody>
          <a:bodyPr/>
          <a:lstStyle/>
          <a:p>
            <a:endParaRPr lang="es-ES_tradnl"/>
          </a:p>
        </p:txBody>
      </p:sp>
      <p:sp>
        <p:nvSpPr>
          <p:cNvPr id="2" name="TextBox 4">
            <a:extLst>
              <a:ext uri="{FF2B5EF4-FFF2-40B4-BE49-F238E27FC236}">
                <a16:creationId xmlns:a16="http://schemas.microsoft.com/office/drawing/2014/main" id="{3E4BEF51-4958-2B9C-52BA-142C49F32432}"/>
              </a:ext>
            </a:extLst>
          </p:cNvPr>
          <p:cNvSpPr txBox="1"/>
          <p:nvPr userDrawn="1"/>
        </p:nvSpPr>
        <p:spPr>
          <a:xfrm>
            <a:off x="9144000" y="3086224"/>
            <a:ext cx="8839200" cy="1538883"/>
          </a:xfrm>
          <a:prstGeom prst="rect">
            <a:avLst/>
          </a:prstGeom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ts val="6000"/>
              </a:lnSpc>
            </a:pPr>
            <a:r>
              <a:rPr lang="en-US" sz="540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1. LA VICTORIA DE JESÚS SOBRE LA MUERTE</a:t>
            </a:r>
          </a:p>
        </p:txBody>
      </p:sp>
    </p:spTree>
    <p:extLst>
      <p:ext uri="{BB962C8B-B14F-4D97-AF65-F5344CB8AC3E}">
        <p14:creationId xmlns:p14="http://schemas.microsoft.com/office/powerpoint/2010/main" val="33479257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i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C96BCB79-BF3D-2CCA-A64E-4D21B3262E5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028700" y="1104900"/>
            <a:ext cx="7648575" cy="77549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PHOTO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82A4142-97E0-C575-3355-153C03D1A19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37" t="5" r="4040" b="-5"/>
          <a:stretch>
            <a:fillRect/>
          </a:stretch>
        </p:blipFill>
        <p:spPr>
          <a:xfrm>
            <a:off x="1029106" y="1105313"/>
            <a:ext cx="7647760" cy="7754112"/>
          </a:xfrm>
          <a:prstGeom prst="rect">
            <a:avLst/>
          </a:prstGeom>
        </p:spPr>
      </p:pic>
      <p:sp>
        <p:nvSpPr>
          <p:cNvPr id="4" name="AutoShape 3">
            <a:extLst>
              <a:ext uri="{FF2B5EF4-FFF2-40B4-BE49-F238E27FC236}">
                <a16:creationId xmlns:a16="http://schemas.microsoft.com/office/drawing/2014/main" id="{0D0F253A-4A72-0DF3-0607-465164E042D8}"/>
              </a:ext>
            </a:extLst>
          </p:cNvPr>
          <p:cNvSpPr/>
          <p:nvPr userDrawn="1"/>
        </p:nvSpPr>
        <p:spPr>
          <a:xfrm>
            <a:off x="7853819" y="2875978"/>
            <a:ext cx="10434181" cy="1897820"/>
          </a:xfrm>
          <a:prstGeom prst="rect">
            <a:avLst/>
          </a:prstGeom>
          <a:solidFill>
            <a:srgbClr val="145C6F"/>
          </a:solidFill>
        </p:spPr>
        <p:txBody>
          <a:bodyPr/>
          <a:lstStyle/>
          <a:p>
            <a:endParaRPr lang="es-ES_tradnl"/>
          </a:p>
        </p:txBody>
      </p:sp>
      <p:sp>
        <p:nvSpPr>
          <p:cNvPr id="2" name="TextBox 4">
            <a:extLst>
              <a:ext uri="{FF2B5EF4-FFF2-40B4-BE49-F238E27FC236}">
                <a16:creationId xmlns:a16="http://schemas.microsoft.com/office/drawing/2014/main" id="{3A31D424-BB70-4637-4E55-1FDED185A759}"/>
              </a:ext>
            </a:extLst>
          </p:cNvPr>
          <p:cNvSpPr txBox="1"/>
          <p:nvPr userDrawn="1"/>
        </p:nvSpPr>
        <p:spPr>
          <a:xfrm>
            <a:off x="9139237" y="3055446"/>
            <a:ext cx="8686800" cy="15388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000"/>
              </a:lnSpc>
            </a:pPr>
            <a:r>
              <a:rPr lang="en-US" sz="540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2. PARTICIPANDO EN </a:t>
            </a:r>
            <a:br>
              <a:rPr lang="en-US" sz="5400" dirty="0">
                <a:solidFill>
                  <a:srgbClr val="FFFFFF"/>
                </a:solidFill>
                <a:latin typeface="Franklin Gothic Medium" panose="020B0603020102020204" pitchFamily="34" charset="0"/>
              </a:rPr>
            </a:br>
            <a:r>
              <a:rPr lang="en-US" sz="540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LA VICTORIA DE JESÚS</a:t>
            </a:r>
          </a:p>
        </p:txBody>
      </p:sp>
    </p:spTree>
    <p:extLst>
      <p:ext uri="{BB962C8B-B14F-4D97-AF65-F5344CB8AC3E}">
        <p14:creationId xmlns:p14="http://schemas.microsoft.com/office/powerpoint/2010/main" val="22919551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in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C96BCB79-BF3D-2CCA-A64E-4D21B3262E5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028700" y="1104900"/>
            <a:ext cx="7648575" cy="77549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PHOTO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82A4142-97E0-C575-3355-153C03D1A19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73" r="12873"/>
          <a:stretch/>
        </p:blipFill>
        <p:spPr>
          <a:xfrm>
            <a:off x="1028695" y="1104900"/>
            <a:ext cx="7648575" cy="7754938"/>
          </a:xfrm>
          <a:prstGeom prst="rect">
            <a:avLst/>
          </a:prstGeom>
        </p:spPr>
      </p:pic>
      <p:sp>
        <p:nvSpPr>
          <p:cNvPr id="4" name="AutoShape 3">
            <a:extLst>
              <a:ext uri="{FF2B5EF4-FFF2-40B4-BE49-F238E27FC236}">
                <a16:creationId xmlns:a16="http://schemas.microsoft.com/office/drawing/2014/main" id="{0D0F253A-4A72-0DF3-0607-465164E042D8}"/>
              </a:ext>
            </a:extLst>
          </p:cNvPr>
          <p:cNvSpPr/>
          <p:nvPr userDrawn="1"/>
        </p:nvSpPr>
        <p:spPr>
          <a:xfrm>
            <a:off x="7922399" y="2857500"/>
            <a:ext cx="10365601" cy="1897820"/>
          </a:xfrm>
          <a:prstGeom prst="rect">
            <a:avLst/>
          </a:prstGeom>
          <a:solidFill>
            <a:srgbClr val="145C6F"/>
          </a:solidFill>
        </p:spPr>
        <p:txBody>
          <a:bodyPr/>
          <a:lstStyle/>
          <a:p>
            <a:endParaRPr lang="es-ES_tradnl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6EAD622-361E-E05A-7C09-F7BE95C7625C}"/>
              </a:ext>
            </a:extLst>
          </p:cNvPr>
          <p:cNvSpPr txBox="1"/>
          <p:nvPr userDrawn="1"/>
        </p:nvSpPr>
        <p:spPr>
          <a:xfrm>
            <a:off x="8910635" y="3036968"/>
            <a:ext cx="8691565" cy="1538883"/>
          </a:xfrm>
          <a:prstGeom prst="rect">
            <a:avLst/>
          </a:prstGeom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ts val="6000"/>
              </a:lnSpc>
            </a:pPr>
            <a:r>
              <a:rPr lang="en-US" sz="5400" cap="all" baseline="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3. TRIUNFANTES </a:t>
            </a:r>
            <a:br>
              <a:rPr lang="en-US" sz="5400" cap="all" baseline="0" dirty="0">
                <a:solidFill>
                  <a:srgbClr val="FFFFFF"/>
                </a:solidFill>
                <a:latin typeface="Franklin Gothic Medium" panose="020B0603020102020204" pitchFamily="34" charset="0"/>
              </a:rPr>
            </a:br>
            <a:r>
              <a:rPr lang="en-US" sz="5400" cap="all" baseline="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POR MEDIO DE JESÚS</a:t>
            </a:r>
          </a:p>
        </p:txBody>
      </p:sp>
    </p:spTree>
    <p:extLst>
      <p:ext uri="{BB962C8B-B14F-4D97-AF65-F5344CB8AC3E}">
        <p14:creationId xmlns:p14="http://schemas.microsoft.com/office/powerpoint/2010/main" val="36459154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istry in A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5F1DB30-BAAD-55E0-8683-C11156F13DB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82" r="23982"/>
          <a:stretch/>
        </p:blipFill>
        <p:spPr>
          <a:xfrm>
            <a:off x="9144000" y="0"/>
            <a:ext cx="9144000" cy="9563100"/>
          </a:xfrm>
          <a:prstGeom prst="rect">
            <a:avLst/>
          </a:prstGeom>
        </p:spPr>
      </p:pic>
      <p:sp>
        <p:nvSpPr>
          <p:cNvPr id="4" name="AutoShape 4">
            <a:extLst>
              <a:ext uri="{FF2B5EF4-FFF2-40B4-BE49-F238E27FC236}">
                <a16:creationId xmlns:a16="http://schemas.microsoft.com/office/drawing/2014/main" id="{1716F096-317B-FE5B-CA00-165FA955B9A2}"/>
              </a:ext>
            </a:extLst>
          </p:cNvPr>
          <p:cNvSpPr/>
          <p:nvPr userDrawn="1"/>
        </p:nvSpPr>
        <p:spPr>
          <a:xfrm>
            <a:off x="1028700" y="1028700"/>
            <a:ext cx="9123041" cy="1899077"/>
          </a:xfrm>
          <a:prstGeom prst="rect">
            <a:avLst/>
          </a:prstGeom>
          <a:solidFill>
            <a:srgbClr val="145C6F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8931E56-2B52-73E3-72F6-CC286C80C47E}"/>
              </a:ext>
            </a:extLst>
          </p:cNvPr>
          <p:cNvSpPr txBox="1"/>
          <p:nvPr userDrawn="1"/>
        </p:nvSpPr>
        <p:spPr>
          <a:xfrm>
            <a:off x="1371600" y="1579764"/>
            <a:ext cx="8915399" cy="796949"/>
          </a:xfrm>
          <a:prstGeom prst="rect">
            <a:avLst/>
          </a:prstGeom>
        </p:spPr>
        <p:txBody>
          <a:bodyPr wrap="square" lIns="0" tIns="0" rIns="0" bIns="0" rtlCol="0" anchor="ctr" anchorCtr="0">
            <a:spAutoFit/>
          </a:bodyPr>
          <a:lstStyle/>
          <a:p>
            <a:pPr>
              <a:lnSpc>
                <a:spcPts val="6599"/>
              </a:lnSpc>
            </a:pPr>
            <a:r>
              <a:rPr lang="en-US" sz="5000" b="0" i="1" spc="30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EL MINISTERIO EN ACCIÓN</a:t>
            </a:r>
          </a:p>
        </p:txBody>
      </p:sp>
    </p:spTree>
    <p:extLst>
      <p:ext uri="{BB962C8B-B14F-4D97-AF65-F5344CB8AC3E}">
        <p14:creationId xmlns:p14="http://schemas.microsoft.com/office/powerpoint/2010/main" val="1263264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sson 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0BDA4DC-1B83-6A00-C0BD-058CC74426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prstClr val="black"/>
              <a:srgbClr val="006E97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028700" y="1028700"/>
            <a:ext cx="16230600" cy="822960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0CAE5721-1484-37D6-18D0-64555C916B1B}"/>
              </a:ext>
            </a:extLst>
          </p:cNvPr>
          <p:cNvGrpSpPr/>
          <p:nvPr userDrawn="1"/>
        </p:nvGrpSpPr>
        <p:grpSpPr>
          <a:xfrm>
            <a:off x="9332443" y="3009900"/>
            <a:ext cx="8955558" cy="4813872"/>
            <a:chOff x="0" y="0"/>
            <a:chExt cx="3034592" cy="1955339"/>
          </a:xfrm>
          <a:solidFill>
            <a:srgbClr val="1C2327"/>
          </a:solidFill>
        </p:grpSpPr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B19803EB-0502-2CAA-D100-8A9FDD604CF3}"/>
                </a:ext>
              </a:extLst>
            </p:cNvPr>
            <p:cNvSpPr/>
            <p:nvPr/>
          </p:nvSpPr>
          <p:spPr>
            <a:xfrm>
              <a:off x="0" y="0"/>
              <a:ext cx="3034592" cy="1955339"/>
            </a:xfrm>
            <a:custGeom>
              <a:avLst/>
              <a:gdLst/>
              <a:ahLst/>
              <a:cxnLst/>
              <a:rect l="l" t="t" r="r" b="b"/>
              <a:pathLst>
                <a:path w="3034592" h="1955339">
                  <a:moveTo>
                    <a:pt x="0" y="0"/>
                  </a:moveTo>
                  <a:lnTo>
                    <a:pt x="3034592" y="0"/>
                  </a:lnTo>
                  <a:lnTo>
                    <a:pt x="3034592" y="1955339"/>
                  </a:lnTo>
                  <a:lnTo>
                    <a:pt x="0" y="1955339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8" name="AutoShape 7">
            <a:extLst>
              <a:ext uri="{FF2B5EF4-FFF2-40B4-BE49-F238E27FC236}">
                <a16:creationId xmlns:a16="http://schemas.microsoft.com/office/drawing/2014/main" id="{3F610FF4-2B60-ABC1-FB94-125F76CF7806}"/>
              </a:ext>
            </a:extLst>
          </p:cNvPr>
          <p:cNvSpPr/>
          <p:nvPr/>
        </p:nvSpPr>
        <p:spPr>
          <a:xfrm>
            <a:off x="9656648" y="5600700"/>
            <a:ext cx="8600872" cy="62928"/>
          </a:xfrm>
          <a:prstGeom prst="rect">
            <a:avLst/>
          </a:prstGeom>
          <a:solidFill>
            <a:srgbClr val="145C6F"/>
          </a:solidFill>
          <a:ln>
            <a:noFill/>
          </a:ln>
        </p:spPr>
        <p:txBody>
          <a:bodyPr/>
          <a:lstStyle/>
          <a:p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9932723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cussion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0BDA4DC-1B83-6A00-C0BD-058CC74426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prstClr val="black"/>
              <a:srgbClr val="145C6F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8700" y="1028700"/>
            <a:ext cx="16230600" cy="822960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0CAE5721-1484-37D6-18D0-64555C916B1B}"/>
              </a:ext>
            </a:extLst>
          </p:cNvPr>
          <p:cNvGrpSpPr/>
          <p:nvPr userDrawn="1"/>
        </p:nvGrpSpPr>
        <p:grpSpPr>
          <a:xfrm>
            <a:off x="457200" y="2133600"/>
            <a:ext cx="10287001" cy="6019800"/>
            <a:chOff x="0" y="0"/>
            <a:chExt cx="3034592" cy="1955339"/>
          </a:xfrm>
          <a:solidFill>
            <a:srgbClr val="1C2327"/>
          </a:solidFill>
        </p:grpSpPr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B19803EB-0502-2CAA-D100-8A9FDD604CF3}"/>
                </a:ext>
              </a:extLst>
            </p:cNvPr>
            <p:cNvSpPr/>
            <p:nvPr/>
          </p:nvSpPr>
          <p:spPr>
            <a:xfrm>
              <a:off x="0" y="0"/>
              <a:ext cx="3034592" cy="1955339"/>
            </a:xfrm>
            <a:custGeom>
              <a:avLst/>
              <a:gdLst/>
              <a:ahLst/>
              <a:cxnLst/>
              <a:rect l="l" t="t" r="r" b="b"/>
              <a:pathLst>
                <a:path w="3034592" h="1955339">
                  <a:moveTo>
                    <a:pt x="0" y="0"/>
                  </a:moveTo>
                  <a:lnTo>
                    <a:pt x="3034592" y="0"/>
                  </a:lnTo>
                  <a:lnTo>
                    <a:pt x="3034592" y="1955339"/>
                  </a:lnTo>
                  <a:lnTo>
                    <a:pt x="0" y="1955339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8" name="AutoShape 7">
            <a:extLst>
              <a:ext uri="{FF2B5EF4-FFF2-40B4-BE49-F238E27FC236}">
                <a16:creationId xmlns:a16="http://schemas.microsoft.com/office/drawing/2014/main" id="{3F610FF4-2B60-ABC1-FB94-125F76CF7806}"/>
              </a:ext>
            </a:extLst>
          </p:cNvPr>
          <p:cNvSpPr/>
          <p:nvPr/>
        </p:nvSpPr>
        <p:spPr>
          <a:xfrm flipV="1">
            <a:off x="0" y="3404033"/>
            <a:ext cx="9912927" cy="64008"/>
          </a:xfrm>
          <a:prstGeom prst="rect">
            <a:avLst/>
          </a:prstGeom>
          <a:solidFill>
            <a:srgbClr val="145C6F"/>
          </a:solidFill>
          <a:ln>
            <a:noFill/>
          </a:ln>
        </p:spPr>
        <p:txBody>
          <a:bodyPr/>
          <a:lstStyle/>
          <a:p>
            <a:endParaRPr lang="es-ES_tradnl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247B291-27BC-6599-1819-8BD1B1914F57}"/>
              </a:ext>
            </a:extLst>
          </p:cNvPr>
          <p:cNvSpPr txBox="1"/>
          <p:nvPr userDrawn="1"/>
        </p:nvSpPr>
        <p:spPr>
          <a:xfrm>
            <a:off x="1226127" y="2382224"/>
            <a:ext cx="8686800" cy="9387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5500" dirty="0">
                <a:solidFill>
                  <a:schemeClr val="bg1">
                    <a:lumMod val="95000"/>
                  </a:schemeClr>
                </a:solidFill>
                <a:latin typeface="Franklin Gothic Medium" panose="020B0603020102020204" pitchFamily="34" charset="0"/>
              </a:rPr>
              <a:t>PARTICIPACIÓN</a:t>
            </a:r>
            <a:endParaRPr lang="en-US" sz="55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50131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py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0BDA4DC-1B83-6A00-C0BD-058CC74426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prstClr val="black"/>
              <a:srgbClr val="145C6F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61" b="3756"/>
          <a:stretch/>
        </p:blipFill>
        <p:spPr>
          <a:xfrm>
            <a:off x="914400" y="647700"/>
            <a:ext cx="16230600" cy="8870014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0CAE5721-1484-37D6-18D0-64555C916B1B}"/>
              </a:ext>
            </a:extLst>
          </p:cNvPr>
          <p:cNvGrpSpPr/>
          <p:nvPr userDrawn="1"/>
        </p:nvGrpSpPr>
        <p:grpSpPr>
          <a:xfrm>
            <a:off x="9332443" y="2253309"/>
            <a:ext cx="8955558" cy="5780383"/>
            <a:chOff x="0" y="0"/>
            <a:chExt cx="3034592" cy="1955339"/>
          </a:xfrm>
        </p:grpSpPr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B19803EB-0502-2CAA-D100-8A9FDD604CF3}"/>
                </a:ext>
              </a:extLst>
            </p:cNvPr>
            <p:cNvSpPr/>
            <p:nvPr/>
          </p:nvSpPr>
          <p:spPr>
            <a:xfrm>
              <a:off x="0" y="0"/>
              <a:ext cx="3034592" cy="1955339"/>
            </a:xfrm>
            <a:custGeom>
              <a:avLst/>
              <a:gdLst/>
              <a:ahLst/>
              <a:cxnLst/>
              <a:rect l="l" t="t" r="r" b="b"/>
              <a:pathLst>
                <a:path w="3034592" h="1955339">
                  <a:moveTo>
                    <a:pt x="0" y="0"/>
                  </a:moveTo>
                  <a:lnTo>
                    <a:pt x="3034592" y="0"/>
                  </a:lnTo>
                  <a:lnTo>
                    <a:pt x="3034592" y="1955339"/>
                  </a:lnTo>
                  <a:lnTo>
                    <a:pt x="0" y="1955339"/>
                  </a:lnTo>
                  <a:close/>
                </a:path>
              </a:pathLst>
            </a:custGeom>
            <a:solidFill>
              <a:srgbClr val="1C2327"/>
            </a:solidFill>
          </p:spPr>
          <p:txBody>
            <a:bodyPr/>
            <a:lstStyle/>
            <a:p>
              <a:endParaRPr lang="es-ES_tradnl"/>
            </a:p>
          </p:txBody>
        </p:sp>
      </p:grpSp>
      <p:sp>
        <p:nvSpPr>
          <p:cNvPr id="8" name="AutoShape 7">
            <a:extLst>
              <a:ext uri="{FF2B5EF4-FFF2-40B4-BE49-F238E27FC236}">
                <a16:creationId xmlns:a16="http://schemas.microsoft.com/office/drawing/2014/main" id="{3F610FF4-2B60-ABC1-FB94-125F76CF7806}"/>
              </a:ext>
            </a:extLst>
          </p:cNvPr>
          <p:cNvSpPr/>
          <p:nvPr/>
        </p:nvSpPr>
        <p:spPr>
          <a:xfrm>
            <a:off x="9702445" y="4623373"/>
            <a:ext cx="8600872" cy="64008"/>
          </a:xfrm>
          <a:prstGeom prst="rect">
            <a:avLst/>
          </a:prstGeom>
          <a:solidFill>
            <a:srgbClr val="145C6F"/>
          </a:solidFill>
        </p:spPr>
        <p:txBody>
          <a:bodyPr/>
          <a:lstStyle/>
          <a:p>
            <a:endParaRPr lang="es-ES_tradnl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235BF45-7385-213C-BBF5-CE7C9059237B}"/>
              </a:ext>
            </a:extLst>
          </p:cNvPr>
          <p:cNvSpPr txBox="1"/>
          <p:nvPr userDrawn="1"/>
        </p:nvSpPr>
        <p:spPr>
          <a:xfrm>
            <a:off x="9702445" y="5048768"/>
            <a:ext cx="6567460" cy="21031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919"/>
              </a:lnSpc>
            </a:pPr>
            <a:r>
              <a:rPr lang="es-ES_tradnl" sz="1499" spc="97" noProof="0" dirty="0">
                <a:solidFill>
                  <a:srgbClr val="FFFFFF"/>
                </a:solidFill>
                <a:latin typeface="Corbel" panose="020B0503020204020204" pitchFamily="34" charset="0"/>
              </a:rPr>
              <a:t>Las fotografías son propiedad de </a:t>
            </a:r>
            <a:r>
              <a:rPr lang="en-US" sz="1499" spc="97" dirty="0">
                <a:solidFill>
                  <a:srgbClr val="FFFFFF"/>
                </a:solidFill>
                <a:latin typeface="Corbel" panose="020B0503020204020204" pitchFamily="34" charset="0"/>
              </a:rPr>
              <a:t>GPH y Getty Images.</a:t>
            </a:r>
          </a:p>
          <a:p>
            <a:pPr>
              <a:lnSpc>
                <a:spcPts val="1919"/>
              </a:lnSpc>
            </a:pPr>
            <a:endParaRPr lang="en-US" sz="1499" spc="97" dirty="0">
              <a:solidFill>
                <a:srgbClr val="FFFFFF"/>
              </a:solidFill>
              <a:latin typeface="Corbel" panose="020B0503020204020204" pitchFamily="34" charset="0"/>
            </a:endParaRPr>
          </a:p>
          <a:p>
            <a:r>
              <a:rPr lang="es-ES_tradnl" sz="1500" noProof="0" dirty="0">
                <a:solidFill>
                  <a:schemeClr val="bg1"/>
                </a:solidFill>
                <a:effectLst/>
                <a:latin typeface="Minion Pro"/>
              </a:rPr>
              <a:t>El Texto Bíblico ha sido tomado de la versión Reina-Valera © 1960 Sociedades Bíblicas en América Latina; © renovado 1988 Sociedades Bíblicas Unidas. Utilizado con permiso.</a:t>
            </a:r>
          </a:p>
          <a:p>
            <a:endParaRPr lang="es-ES_tradnl" sz="1500" noProof="0" dirty="0">
              <a:solidFill>
                <a:schemeClr val="bg1"/>
              </a:solidFill>
              <a:effectLst/>
              <a:latin typeface="Minion Pro"/>
            </a:endParaRPr>
          </a:p>
          <a:p>
            <a:r>
              <a:rPr lang="es-ES_tradnl" sz="1500" noProof="0" dirty="0">
                <a:solidFill>
                  <a:schemeClr val="bg1"/>
                </a:solidFill>
                <a:effectLst/>
                <a:latin typeface="Minion Pro"/>
              </a:rPr>
              <a:t>El texto bíblico indicado con «</a:t>
            </a:r>
            <a:r>
              <a:rPr lang="es-ES_tradnl" sz="1500" cap="small" baseline="0" noProof="0" dirty="0" err="1">
                <a:solidFill>
                  <a:schemeClr val="bg1"/>
                </a:solidFill>
                <a:effectLst/>
                <a:latin typeface="Minion Pro"/>
              </a:rPr>
              <a:t>ntv</a:t>
            </a:r>
            <a:r>
              <a:rPr lang="es-ES_tradnl" sz="1500" noProof="0" dirty="0">
                <a:solidFill>
                  <a:schemeClr val="bg1"/>
                </a:solidFill>
                <a:effectLst/>
                <a:latin typeface="Minion Pro"/>
              </a:rPr>
              <a:t>» ha sido tomado de la Santa Biblia, Nueva Traducción Viviente, copyright © 2010. Usadas con permiso de Tyndale House </a:t>
            </a:r>
            <a:r>
              <a:rPr lang="es-ES_tradnl" sz="1500" noProof="0" dirty="0" err="1">
                <a:solidFill>
                  <a:schemeClr val="bg1"/>
                </a:solidFill>
                <a:effectLst/>
                <a:latin typeface="Minion Pro"/>
              </a:rPr>
              <a:t>Publishers</a:t>
            </a:r>
            <a:r>
              <a:rPr lang="es-ES_tradnl" sz="1500" noProof="0" dirty="0">
                <a:solidFill>
                  <a:schemeClr val="bg1"/>
                </a:solidFill>
                <a:effectLst/>
                <a:latin typeface="Minion Pro"/>
              </a:rPr>
              <a:t>, Carol </a:t>
            </a:r>
            <a:r>
              <a:rPr lang="es-ES_tradnl" sz="1500" noProof="0" dirty="0" err="1">
                <a:solidFill>
                  <a:schemeClr val="bg1"/>
                </a:solidFill>
                <a:effectLst/>
                <a:latin typeface="Minion Pro"/>
              </a:rPr>
              <a:t>Stream</a:t>
            </a:r>
            <a:r>
              <a:rPr lang="es-ES_tradnl" sz="1500" noProof="0" dirty="0">
                <a:solidFill>
                  <a:schemeClr val="bg1"/>
                </a:solidFill>
                <a:effectLst/>
                <a:latin typeface="Minion Pro"/>
              </a:rPr>
              <a:t>, Illinois 60188. Todos los derechos reservados.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BA0AFCB-A2DC-F3A8-1E40-9F6DEDA2D397}"/>
              </a:ext>
            </a:extLst>
          </p:cNvPr>
          <p:cNvSpPr txBox="1"/>
          <p:nvPr userDrawn="1"/>
        </p:nvSpPr>
        <p:spPr>
          <a:xfrm>
            <a:off x="9702445" y="2598378"/>
            <a:ext cx="6567460" cy="1634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328"/>
              </a:lnSpc>
            </a:pPr>
            <a:r>
              <a:rPr lang="en-US" sz="2600" spc="169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© 2026 </a:t>
            </a:r>
            <a:r>
              <a:rPr lang="en-US" sz="2600" spc="169" dirty="0" err="1">
                <a:solidFill>
                  <a:srgbClr val="FFFFFF"/>
                </a:solidFill>
                <a:latin typeface="Franklin Gothic Medium" panose="020B0603020102020204" pitchFamily="34" charset="0"/>
              </a:rPr>
              <a:t>por</a:t>
            </a:r>
            <a:r>
              <a:rPr lang="en-US" sz="2600" spc="169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 Gospel Publishing House</a:t>
            </a:r>
          </a:p>
          <a:p>
            <a:pPr>
              <a:lnSpc>
                <a:spcPts val="3328"/>
              </a:lnSpc>
            </a:pPr>
            <a:r>
              <a:rPr lang="en-US" sz="2600" spc="169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1445 N. Boonville Ave.</a:t>
            </a:r>
            <a:br>
              <a:rPr lang="en-US" sz="2600" spc="169" dirty="0">
                <a:solidFill>
                  <a:srgbClr val="FFFFFF"/>
                </a:solidFill>
                <a:latin typeface="Franklin Gothic Medium" panose="020B0603020102020204" pitchFamily="34" charset="0"/>
              </a:rPr>
            </a:br>
            <a:r>
              <a:rPr lang="en-US" sz="2600" spc="104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Springfield, MO 65802</a:t>
            </a:r>
          </a:p>
          <a:p>
            <a:pPr>
              <a:lnSpc>
                <a:spcPts val="3328"/>
              </a:lnSpc>
            </a:pPr>
            <a:r>
              <a:rPr lang="en-US" sz="1613" b="0" i="1" spc="104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Todos </a:t>
            </a:r>
            <a:r>
              <a:rPr lang="en-US" sz="1613" b="0" i="1" spc="104" dirty="0" err="1">
                <a:solidFill>
                  <a:srgbClr val="FFFFFF"/>
                </a:solidFill>
                <a:latin typeface="Franklin Gothic Medium" panose="020B0603020102020204" pitchFamily="34" charset="0"/>
              </a:rPr>
              <a:t>los</a:t>
            </a:r>
            <a:r>
              <a:rPr lang="en-US" sz="1613" b="0" i="1" spc="104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 derechos </a:t>
            </a:r>
            <a:r>
              <a:rPr lang="en-US" sz="1613" b="0" i="1" spc="104" dirty="0" err="1">
                <a:solidFill>
                  <a:srgbClr val="FFFFFF"/>
                </a:solidFill>
                <a:latin typeface="Franklin Gothic Medium" panose="020B0603020102020204" pitchFamily="34" charset="0"/>
              </a:rPr>
              <a:t>reservados</a:t>
            </a:r>
            <a:r>
              <a:rPr lang="en-US" sz="1613" b="0" i="1" spc="104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795265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p/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94C4E82A-85DA-C4BA-BF5C-358BDFB6845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911225" y="876300"/>
            <a:ext cx="16462375" cy="83057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map/photo</a:t>
            </a:r>
          </a:p>
        </p:txBody>
      </p:sp>
    </p:spTree>
    <p:extLst>
      <p:ext uri="{BB962C8B-B14F-4D97-AF65-F5344CB8AC3E}">
        <p14:creationId xmlns:p14="http://schemas.microsoft.com/office/powerpoint/2010/main" val="777808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dia Placeholder 2">
            <a:extLst>
              <a:ext uri="{FF2B5EF4-FFF2-40B4-BE49-F238E27FC236}">
                <a16:creationId xmlns:a16="http://schemas.microsoft.com/office/drawing/2014/main" id="{353E3FB9-F5E0-EE74-DC77-44698D94D15C}"/>
              </a:ext>
            </a:extLst>
          </p:cNvPr>
          <p:cNvSpPr>
            <a:spLocks noGrp="1"/>
          </p:cNvSpPr>
          <p:nvPr>
            <p:ph type="media" sz="quarter" idx="11" hasCustomPrompt="1"/>
          </p:nvPr>
        </p:nvSpPr>
        <p:spPr>
          <a:xfrm>
            <a:off x="0" y="0"/>
            <a:ext cx="18288000" cy="10287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video</a:t>
            </a:r>
          </a:p>
        </p:txBody>
      </p:sp>
    </p:spTree>
    <p:extLst>
      <p:ext uri="{BB962C8B-B14F-4D97-AF65-F5344CB8AC3E}">
        <p14:creationId xmlns:p14="http://schemas.microsoft.com/office/powerpoint/2010/main" val="11718138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ing Up Next We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4">
            <a:extLst>
              <a:ext uri="{FF2B5EF4-FFF2-40B4-BE49-F238E27FC236}">
                <a16:creationId xmlns:a16="http://schemas.microsoft.com/office/drawing/2014/main" id="{EF38C51B-1956-848D-9DB1-BBF347EA51F6}"/>
              </a:ext>
            </a:extLst>
          </p:cNvPr>
          <p:cNvSpPr/>
          <p:nvPr userDrawn="1"/>
        </p:nvSpPr>
        <p:spPr>
          <a:xfrm>
            <a:off x="8001000" y="1028700"/>
            <a:ext cx="10287000" cy="1899077"/>
          </a:xfrm>
          <a:prstGeom prst="rect">
            <a:avLst/>
          </a:prstGeom>
          <a:solidFill>
            <a:srgbClr val="145C6F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8" name="AutoShape 7">
            <a:extLst>
              <a:ext uri="{FF2B5EF4-FFF2-40B4-BE49-F238E27FC236}">
                <a16:creationId xmlns:a16="http://schemas.microsoft.com/office/drawing/2014/main" id="{93AF77CD-D30A-3913-D59A-ABE03E0F0DF7}"/>
              </a:ext>
            </a:extLst>
          </p:cNvPr>
          <p:cNvSpPr/>
          <p:nvPr userDrawn="1"/>
        </p:nvSpPr>
        <p:spPr>
          <a:xfrm>
            <a:off x="9687128" y="5600700"/>
            <a:ext cx="8600872" cy="62928"/>
          </a:xfrm>
          <a:prstGeom prst="rect">
            <a:avLst/>
          </a:prstGeom>
          <a:solidFill>
            <a:srgbClr val="145C6F"/>
          </a:solidFill>
          <a:ln>
            <a:noFill/>
          </a:ln>
        </p:spPr>
        <p:txBody>
          <a:bodyPr/>
          <a:lstStyle/>
          <a:p>
            <a:endParaRPr lang="es-ES_tradnl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4A9E62F-D726-0153-31D4-2D5EEF323AEF}"/>
              </a:ext>
            </a:extLst>
          </p:cNvPr>
          <p:cNvSpPr txBox="1"/>
          <p:nvPr userDrawn="1"/>
        </p:nvSpPr>
        <p:spPr>
          <a:xfrm>
            <a:off x="8534400" y="1579732"/>
            <a:ext cx="9220200" cy="797013"/>
          </a:xfrm>
          <a:prstGeom prst="rect">
            <a:avLst/>
          </a:prstGeom>
        </p:spPr>
        <p:txBody>
          <a:bodyPr wrap="square" lIns="0" tIns="0" rIns="0" bIns="0" rtlCol="0" anchor="ctr" anchorCtr="0">
            <a:spAutoFit/>
          </a:bodyPr>
          <a:lstStyle/>
          <a:p>
            <a:pPr algn="r">
              <a:lnSpc>
                <a:spcPts val="6599"/>
              </a:lnSpc>
            </a:pPr>
            <a:r>
              <a:rPr lang="en-US" sz="5499" b="0" i="1" spc="30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LA PRÓXIMA SEMANA</a:t>
            </a:r>
          </a:p>
        </p:txBody>
      </p:sp>
      <p:pic>
        <p:nvPicPr>
          <p:cNvPr id="10" name="Picture 9" descr="Close-up of a book open&#10;&#10;AI-generated content may be incorrect.">
            <a:extLst>
              <a:ext uri="{FF2B5EF4-FFF2-40B4-BE49-F238E27FC236}">
                <a16:creationId xmlns:a16="http://schemas.microsoft.com/office/drawing/2014/main" id="{00356753-AB2C-68FE-8CA4-3C7391B0C7F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434" y="5443"/>
            <a:ext cx="9241971" cy="10281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6662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70566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Templa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0BDA4DC-1B83-6A00-C0BD-058CC74426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prstClr val="black"/>
              <a:srgbClr val="145C6F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8700" y="1028700"/>
            <a:ext cx="16230600" cy="8229600"/>
          </a:xfrm>
          <a:prstGeom prst="rect">
            <a:avLst/>
          </a:prstGeom>
          <a:solidFill>
            <a:srgbClr val="CCC9D9"/>
          </a:solidFill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0CAE5721-1484-37D6-18D0-64555C916B1B}"/>
              </a:ext>
            </a:extLst>
          </p:cNvPr>
          <p:cNvGrpSpPr/>
          <p:nvPr userDrawn="1"/>
        </p:nvGrpSpPr>
        <p:grpSpPr>
          <a:xfrm>
            <a:off x="228599" y="2133600"/>
            <a:ext cx="10287001" cy="6019800"/>
            <a:chOff x="0" y="0"/>
            <a:chExt cx="3034592" cy="1955339"/>
          </a:xfrm>
          <a:solidFill>
            <a:srgbClr val="1C2327"/>
          </a:solidFill>
        </p:grpSpPr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B19803EB-0502-2CAA-D100-8A9FDD604CF3}"/>
                </a:ext>
              </a:extLst>
            </p:cNvPr>
            <p:cNvSpPr/>
            <p:nvPr/>
          </p:nvSpPr>
          <p:spPr>
            <a:xfrm>
              <a:off x="0" y="0"/>
              <a:ext cx="3034592" cy="1955339"/>
            </a:xfrm>
            <a:custGeom>
              <a:avLst/>
              <a:gdLst/>
              <a:ahLst/>
              <a:cxnLst/>
              <a:rect l="l" t="t" r="r" b="b"/>
              <a:pathLst>
                <a:path w="3034592" h="1955339">
                  <a:moveTo>
                    <a:pt x="0" y="0"/>
                  </a:moveTo>
                  <a:lnTo>
                    <a:pt x="3034592" y="0"/>
                  </a:lnTo>
                  <a:lnTo>
                    <a:pt x="3034592" y="1955339"/>
                  </a:lnTo>
                  <a:lnTo>
                    <a:pt x="0" y="1955339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8" name="AutoShape 7">
            <a:extLst>
              <a:ext uri="{FF2B5EF4-FFF2-40B4-BE49-F238E27FC236}">
                <a16:creationId xmlns:a16="http://schemas.microsoft.com/office/drawing/2014/main" id="{3F610FF4-2B60-ABC1-FB94-125F76CF7806}"/>
              </a:ext>
            </a:extLst>
          </p:cNvPr>
          <p:cNvSpPr/>
          <p:nvPr/>
        </p:nvSpPr>
        <p:spPr>
          <a:xfrm flipV="1">
            <a:off x="0" y="3404033"/>
            <a:ext cx="9912927" cy="64008"/>
          </a:xfrm>
          <a:prstGeom prst="rect">
            <a:avLst/>
          </a:prstGeom>
          <a:solidFill>
            <a:srgbClr val="145C6F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4114211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C23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9" r:id="rId2"/>
    <p:sldLayoutId id="2147483672" r:id="rId3"/>
    <p:sldLayoutId id="2147483670" r:id="rId4"/>
    <p:sldLayoutId id="2147483666" r:id="rId5"/>
    <p:sldLayoutId id="2147483667" r:id="rId6"/>
    <p:sldLayoutId id="2147483671" r:id="rId7"/>
    <p:sldLayoutId id="2147483658" r:id="rId8"/>
    <p:sldLayoutId id="2147483673" r:id="rId9"/>
    <p:sldLayoutId id="2147483674" r:id="rId10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1C23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7">
            <a:extLst>
              <a:ext uri="{FF2B5EF4-FFF2-40B4-BE49-F238E27FC236}">
                <a16:creationId xmlns:a16="http://schemas.microsoft.com/office/drawing/2014/main" id="{5D072836-95B9-C12B-588A-DCB348C5FD2E}"/>
              </a:ext>
            </a:extLst>
          </p:cNvPr>
          <p:cNvSpPr/>
          <p:nvPr userDrawn="1"/>
        </p:nvSpPr>
        <p:spPr>
          <a:xfrm>
            <a:off x="0" y="9567300"/>
            <a:ext cx="18288000" cy="719700"/>
          </a:xfrm>
          <a:prstGeom prst="rect">
            <a:avLst/>
          </a:prstGeom>
          <a:solidFill>
            <a:srgbClr val="145C6F"/>
          </a:solidFill>
        </p:spPr>
        <p:txBody>
          <a:bodyPr/>
          <a:lstStyle/>
          <a:p>
            <a:endParaRPr lang="es-ES_tradnl"/>
          </a:p>
        </p:txBody>
      </p:sp>
      <p:sp>
        <p:nvSpPr>
          <p:cNvPr id="3" name="TextBox 8">
            <a:extLst>
              <a:ext uri="{FF2B5EF4-FFF2-40B4-BE49-F238E27FC236}">
                <a16:creationId xmlns:a16="http://schemas.microsoft.com/office/drawing/2014/main" id="{D702BAF9-6071-A275-BF21-8ABEC3F128DE}"/>
              </a:ext>
            </a:extLst>
          </p:cNvPr>
          <p:cNvSpPr txBox="1"/>
          <p:nvPr userDrawn="1"/>
        </p:nvSpPr>
        <p:spPr>
          <a:xfrm>
            <a:off x="3429000" y="9715500"/>
            <a:ext cx="11091481" cy="397738"/>
          </a:xfrm>
          <a:prstGeom prst="rect">
            <a:avLst/>
          </a:prstGeom>
          <a:solidFill>
            <a:srgbClr val="145C6F"/>
          </a:solidFill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18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LECCIÓN 6—LA MUERTE ES DESTRUIDA</a:t>
            </a:r>
          </a:p>
        </p:txBody>
      </p:sp>
    </p:spTree>
    <p:extLst>
      <p:ext uri="{BB962C8B-B14F-4D97-AF65-F5344CB8AC3E}">
        <p14:creationId xmlns:p14="http://schemas.microsoft.com/office/powerpoint/2010/main" val="2113399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8" r:id="rId3"/>
    <p:sldLayoutId id="2147483669" r:id="rId4"/>
    <p:sldLayoutId id="2147483664" r:id="rId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3647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7">
            <a:extLst>
              <a:ext uri="{FF2B5EF4-FFF2-40B4-BE49-F238E27FC236}">
                <a16:creationId xmlns:a16="http://schemas.microsoft.com/office/drawing/2014/main" id="{F0007A59-C0AE-7C55-2754-C92195DFE286}"/>
              </a:ext>
            </a:extLst>
          </p:cNvPr>
          <p:cNvSpPr txBox="1"/>
          <p:nvPr/>
        </p:nvSpPr>
        <p:spPr>
          <a:xfrm>
            <a:off x="9414305" y="7253719"/>
            <a:ext cx="7160301" cy="4982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160"/>
              </a:lnSpc>
            </a:pPr>
            <a:r>
              <a:rPr lang="es-ES_tradnl" sz="3200" spc="169" noProof="1">
                <a:solidFill>
                  <a:srgbClr val="FFFFFF"/>
                </a:solidFill>
                <a:latin typeface="Franklin Gothic Medium" panose="020B0603020102020204" pitchFamily="34" charset="0"/>
              </a:rPr>
              <a:t>1 Corintios 15:42–49</a:t>
            </a:r>
          </a:p>
        </p:txBody>
      </p:sp>
      <p:sp>
        <p:nvSpPr>
          <p:cNvPr id="7" name="TextBox 8">
            <a:extLst>
              <a:ext uri="{FF2B5EF4-FFF2-40B4-BE49-F238E27FC236}">
                <a16:creationId xmlns:a16="http://schemas.microsoft.com/office/drawing/2014/main" id="{1CFCE852-AEAB-9DE9-6936-21CAFE062AD6}"/>
              </a:ext>
            </a:extLst>
          </p:cNvPr>
          <p:cNvSpPr txBox="1"/>
          <p:nvPr/>
        </p:nvSpPr>
        <p:spPr>
          <a:xfrm>
            <a:off x="9414305" y="6764513"/>
            <a:ext cx="7844995" cy="495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40"/>
              </a:lnSpc>
            </a:pPr>
            <a:r>
              <a:rPr lang="en-US" sz="3200" spc="16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EXPLICACIÓN DE LA RESURRECCIÓN</a:t>
            </a:r>
          </a:p>
        </p:txBody>
      </p:sp>
      <p:sp>
        <p:nvSpPr>
          <p:cNvPr id="2" name="TextBox 5">
            <a:extLst>
              <a:ext uri="{FF2B5EF4-FFF2-40B4-BE49-F238E27FC236}">
                <a16:creationId xmlns:a16="http://schemas.microsoft.com/office/drawing/2014/main" id="{8B1230F5-0293-DC87-091E-D0B3FABCEF9E}"/>
              </a:ext>
            </a:extLst>
          </p:cNvPr>
          <p:cNvSpPr txBox="1"/>
          <p:nvPr/>
        </p:nvSpPr>
        <p:spPr>
          <a:xfrm>
            <a:off x="9414305" y="5788152"/>
            <a:ext cx="7160301" cy="4982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160"/>
              </a:lnSpc>
            </a:pPr>
            <a:r>
              <a:rPr lang="es-ES_tradnl" sz="3200" spc="169" noProof="1">
                <a:solidFill>
                  <a:srgbClr val="FFFFFF"/>
                </a:solidFill>
                <a:latin typeface="Franklin Gothic Medium" panose="020B0603020102020204" pitchFamily="34" charset="0"/>
              </a:rPr>
              <a:t>1 Corintios 15:35–41</a:t>
            </a:r>
          </a:p>
        </p:txBody>
      </p:sp>
      <p:sp>
        <p:nvSpPr>
          <p:cNvPr id="3" name="TextBox 6">
            <a:extLst>
              <a:ext uri="{FF2B5EF4-FFF2-40B4-BE49-F238E27FC236}">
                <a16:creationId xmlns:a16="http://schemas.microsoft.com/office/drawing/2014/main" id="{55BA3492-0719-5DE1-AF95-4367D0479370}"/>
              </a:ext>
            </a:extLst>
          </p:cNvPr>
          <p:cNvSpPr txBox="1"/>
          <p:nvPr/>
        </p:nvSpPr>
        <p:spPr>
          <a:xfrm>
            <a:off x="9414305" y="5305364"/>
            <a:ext cx="7883095" cy="48731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840"/>
              </a:lnSpc>
            </a:pPr>
            <a:r>
              <a:rPr lang="en-US" sz="3200" spc="16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ILUSTRACIONES DE LA RESURECCIÓN</a:t>
            </a:r>
          </a:p>
        </p:txBody>
      </p:sp>
    </p:spTree>
    <p:extLst>
      <p:ext uri="{BB962C8B-B14F-4D97-AF65-F5344CB8AC3E}">
        <p14:creationId xmlns:p14="http://schemas.microsoft.com/office/powerpoint/2010/main" val="36638604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1A54E2C-C814-73DF-E414-610880B284E1}"/>
              </a:ext>
            </a:extLst>
          </p:cNvPr>
          <p:cNvSpPr txBox="1"/>
          <p:nvPr/>
        </p:nvSpPr>
        <p:spPr>
          <a:xfrm>
            <a:off x="762000" y="3771900"/>
            <a:ext cx="9296400" cy="16619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3600" noProof="1">
                <a:solidFill>
                  <a:schemeClr val="bg1"/>
                </a:solidFill>
                <a:latin typeface="Corbel" panose="020B0503020204020204" pitchFamily="34" charset="0"/>
              </a:rPr>
              <a:t>¿En qué se podrían parecer nuestros cuerpos resucitados y glorificados a nuestros cuerpos físicos? ¿En qué podrían ser diferentes?</a:t>
            </a:r>
          </a:p>
        </p:txBody>
      </p:sp>
    </p:spTree>
    <p:extLst>
      <p:ext uri="{BB962C8B-B14F-4D97-AF65-F5344CB8AC3E}">
        <p14:creationId xmlns:p14="http://schemas.microsoft.com/office/powerpoint/2010/main" val="4637179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>
            <a:extLst>
              <a:ext uri="{FF2B5EF4-FFF2-40B4-BE49-F238E27FC236}">
                <a16:creationId xmlns:a16="http://schemas.microsoft.com/office/drawing/2014/main" id="{89677ECE-FE3D-A8A6-03A9-2F04A0A9F2DE}"/>
              </a:ext>
            </a:extLst>
          </p:cNvPr>
          <p:cNvSpPr txBox="1"/>
          <p:nvPr/>
        </p:nvSpPr>
        <p:spPr>
          <a:xfrm>
            <a:off x="9414305" y="5788152"/>
            <a:ext cx="7160301" cy="4982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160"/>
              </a:lnSpc>
            </a:pPr>
            <a:r>
              <a:rPr lang="en-US" sz="3200" spc="169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1 </a:t>
            </a:r>
            <a:r>
              <a:rPr lang="es-ES_tradnl" sz="3200" spc="169" noProof="1">
                <a:solidFill>
                  <a:srgbClr val="FFFFFF"/>
                </a:solidFill>
                <a:latin typeface="Franklin Gothic Medium" panose="020B0603020102020204" pitchFamily="34" charset="0"/>
              </a:rPr>
              <a:t>Corintios</a:t>
            </a:r>
            <a:r>
              <a:rPr lang="en-US" sz="3200" spc="169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 15:50–53</a:t>
            </a:r>
          </a:p>
        </p:txBody>
      </p:sp>
      <p:sp>
        <p:nvSpPr>
          <p:cNvPr id="5" name="TextBox 6">
            <a:extLst>
              <a:ext uri="{FF2B5EF4-FFF2-40B4-BE49-F238E27FC236}">
                <a16:creationId xmlns:a16="http://schemas.microsoft.com/office/drawing/2014/main" id="{FB67BC36-FF11-8150-B054-E3F014E098FD}"/>
              </a:ext>
            </a:extLst>
          </p:cNvPr>
          <p:cNvSpPr txBox="1"/>
          <p:nvPr/>
        </p:nvSpPr>
        <p:spPr>
          <a:xfrm>
            <a:off x="9414305" y="5305364"/>
            <a:ext cx="7160301" cy="495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40"/>
              </a:lnSpc>
            </a:pPr>
            <a:r>
              <a:rPr lang="en-US" sz="3200" spc="16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SEREMOS TRANSFORMADOS</a:t>
            </a:r>
          </a:p>
        </p:txBody>
      </p:sp>
    </p:spTree>
    <p:extLst>
      <p:ext uri="{BB962C8B-B14F-4D97-AF65-F5344CB8AC3E}">
        <p14:creationId xmlns:p14="http://schemas.microsoft.com/office/powerpoint/2010/main" val="23401309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9F6EE60-97CE-096B-DE9D-CDB9F54ECF43}"/>
              </a:ext>
            </a:extLst>
          </p:cNvPr>
          <p:cNvSpPr txBox="1"/>
          <p:nvPr/>
        </p:nvSpPr>
        <p:spPr>
          <a:xfrm>
            <a:off x="2141034" y="381371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66E8908-7924-72A8-1BDB-03B2DC86E2B5}"/>
              </a:ext>
            </a:extLst>
          </p:cNvPr>
          <p:cNvSpPr txBox="1"/>
          <p:nvPr/>
        </p:nvSpPr>
        <p:spPr>
          <a:xfrm>
            <a:off x="762000" y="3813717"/>
            <a:ext cx="9296400" cy="33239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3600" noProof="1">
                <a:solidFill>
                  <a:schemeClr val="bg1"/>
                </a:solidFill>
                <a:latin typeface="Corbel" panose="020B0503020204020204" pitchFamily="34" charset="0"/>
              </a:rPr>
              <a:t>¿Por qué cree que Dios decidió revelar el «misterio» (1 Corintios 15:51) de que nuestros cuerpos serían transformados para prepararlos para la eternidad?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3600" noProof="1">
                <a:solidFill>
                  <a:schemeClr val="bg1"/>
                </a:solidFill>
                <a:latin typeface="Corbel" panose="020B0503020204020204" pitchFamily="34" charset="0"/>
              </a:rPr>
              <a:t>¿De qué maneras podemos estar preparados para el regreso de Jesús?</a:t>
            </a:r>
          </a:p>
        </p:txBody>
      </p:sp>
    </p:spTree>
    <p:extLst>
      <p:ext uri="{BB962C8B-B14F-4D97-AF65-F5344CB8AC3E}">
        <p14:creationId xmlns:p14="http://schemas.microsoft.com/office/powerpoint/2010/main" val="8436458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7">
            <a:extLst>
              <a:ext uri="{FF2B5EF4-FFF2-40B4-BE49-F238E27FC236}">
                <a16:creationId xmlns:a16="http://schemas.microsoft.com/office/drawing/2014/main" id="{F0007A59-C0AE-7C55-2754-C92195DFE286}"/>
              </a:ext>
            </a:extLst>
          </p:cNvPr>
          <p:cNvSpPr txBox="1"/>
          <p:nvPr/>
        </p:nvSpPr>
        <p:spPr>
          <a:xfrm>
            <a:off x="9414305" y="7713761"/>
            <a:ext cx="7160301" cy="4982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160"/>
              </a:lnSpc>
            </a:pPr>
            <a:r>
              <a:rPr lang="en-US" sz="3200" spc="169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1 </a:t>
            </a:r>
            <a:r>
              <a:rPr lang="es-ES_tradnl" sz="3200" spc="169" noProof="1">
                <a:solidFill>
                  <a:srgbClr val="FFFFFF"/>
                </a:solidFill>
                <a:latin typeface="Franklin Gothic Medium" panose="020B0603020102020204" pitchFamily="34" charset="0"/>
              </a:rPr>
              <a:t>Corintios</a:t>
            </a:r>
            <a:r>
              <a:rPr lang="en-US" sz="3200" spc="169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 15:54–57</a:t>
            </a:r>
          </a:p>
        </p:txBody>
      </p:sp>
      <p:sp>
        <p:nvSpPr>
          <p:cNvPr id="7" name="TextBox 8">
            <a:extLst>
              <a:ext uri="{FF2B5EF4-FFF2-40B4-BE49-F238E27FC236}">
                <a16:creationId xmlns:a16="http://schemas.microsoft.com/office/drawing/2014/main" id="{1CFCE852-AEAB-9DE9-6936-21CAFE062AD6}"/>
              </a:ext>
            </a:extLst>
          </p:cNvPr>
          <p:cNvSpPr txBox="1"/>
          <p:nvPr/>
        </p:nvSpPr>
        <p:spPr>
          <a:xfrm>
            <a:off x="9419385" y="6637352"/>
            <a:ext cx="7844995" cy="9746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40"/>
              </a:lnSpc>
            </a:pPr>
            <a:r>
              <a:rPr lang="en-US" sz="3200" spc="16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LA VICTORIA FINAL SOBRE EL PECADO Y LA MUERTE</a:t>
            </a:r>
          </a:p>
        </p:txBody>
      </p:sp>
      <p:sp>
        <p:nvSpPr>
          <p:cNvPr id="2" name="TextBox 5">
            <a:extLst>
              <a:ext uri="{FF2B5EF4-FFF2-40B4-BE49-F238E27FC236}">
                <a16:creationId xmlns:a16="http://schemas.microsoft.com/office/drawing/2014/main" id="{B98820D8-1F0B-C2BD-3E26-4F03DDC7F536}"/>
              </a:ext>
            </a:extLst>
          </p:cNvPr>
          <p:cNvSpPr txBox="1"/>
          <p:nvPr/>
        </p:nvSpPr>
        <p:spPr>
          <a:xfrm>
            <a:off x="9414305" y="5788152"/>
            <a:ext cx="7160301" cy="4982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160"/>
              </a:lnSpc>
            </a:pPr>
            <a:r>
              <a:rPr lang="en-US" sz="3200" spc="169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1 </a:t>
            </a:r>
            <a:r>
              <a:rPr lang="es-ES_tradnl" sz="3200" spc="169" noProof="1">
                <a:solidFill>
                  <a:srgbClr val="FFFFFF"/>
                </a:solidFill>
                <a:latin typeface="Franklin Gothic Medium" panose="020B0603020102020204" pitchFamily="34" charset="0"/>
              </a:rPr>
              <a:t>Corintios</a:t>
            </a:r>
            <a:r>
              <a:rPr lang="en-US" sz="3200" spc="169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 15:50–53</a:t>
            </a:r>
          </a:p>
        </p:txBody>
      </p:sp>
      <p:sp>
        <p:nvSpPr>
          <p:cNvPr id="3" name="TextBox 6">
            <a:extLst>
              <a:ext uri="{FF2B5EF4-FFF2-40B4-BE49-F238E27FC236}">
                <a16:creationId xmlns:a16="http://schemas.microsoft.com/office/drawing/2014/main" id="{1D3832F2-36C3-8676-CA72-4D6A842C8FEA}"/>
              </a:ext>
            </a:extLst>
          </p:cNvPr>
          <p:cNvSpPr txBox="1"/>
          <p:nvPr/>
        </p:nvSpPr>
        <p:spPr>
          <a:xfrm>
            <a:off x="9414305" y="5305364"/>
            <a:ext cx="7160301" cy="495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40"/>
              </a:lnSpc>
            </a:pPr>
            <a:r>
              <a:rPr lang="en-US" sz="3200" spc="16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SEREMOS TRANSFORMADOS</a:t>
            </a:r>
          </a:p>
        </p:txBody>
      </p:sp>
    </p:spTree>
    <p:extLst>
      <p:ext uri="{BB962C8B-B14F-4D97-AF65-F5344CB8AC3E}">
        <p14:creationId xmlns:p14="http://schemas.microsoft.com/office/powerpoint/2010/main" val="25159439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7A00FE0-84CA-CA79-4B3C-49D299CD952E}"/>
              </a:ext>
            </a:extLst>
          </p:cNvPr>
          <p:cNvSpPr txBox="1"/>
          <p:nvPr/>
        </p:nvSpPr>
        <p:spPr>
          <a:xfrm>
            <a:off x="990600" y="3695700"/>
            <a:ext cx="9144000" cy="33239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3600" noProof="1">
                <a:solidFill>
                  <a:schemeClr val="bg1"/>
                </a:solidFill>
                <a:latin typeface="Corbel" panose="020B0503020204020204" pitchFamily="34" charset="0"/>
              </a:rPr>
              <a:t>¿Cuál es su reacción al saber que un día la muerte será absorbida por la victoria (1 Corintios 15:54)?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3600" noProof="1">
                <a:solidFill>
                  <a:schemeClr val="bg1"/>
                </a:solidFill>
                <a:latin typeface="Corbel" panose="020B0503020204020204" pitchFamily="34" charset="0"/>
              </a:rPr>
              <a:t>¿De qué maneras la esperanza de la victoria sobre la muerte nos hacen «[estar] firmes </a:t>
            </a:r>
            <a:br>
              <a:rPr lang="es-ES_tradnl" sz="3600" noProof="1">
                <a:solidFill>
                  <a:schemeClr val="bg1"/>
                </a:solidFill>
                <a:latin typeface="Corbel" panose="020B0503020204020204" pitchFamily="34" charset="0"/>
              </a:rPr>
            </a:br>
            <a:r>
              <a:rPr lang="es-ES_tradnl" sz="3600" noProof="1">
                <a:solidFill>
                  <a:schemeClr val="bg1"/>
                </a:solidFill>
                <a:latin typeface="Corbel" panose="020B0503020204020204" pitchFamily="34" charset="0"/>
              </a:rPr>
              <a:t>y constantes» (1 Corintios 15:58)?</a:t>
            </a:r>
          </a:p>
        </p:txBody>
      </p:sp>
    </p:spTree>
    <p:extLst>
      <p:ext uri="{BB962C8B-B14F-4D97-AF65-F5344CB8AC3E}">
        <p14:creationId xmlns:p14="http://schemas.microsoft.com/office/powerpoint/2010/main" val="9555553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>
            <a:extLst>
              <a:ext uri="{FF2B5EF4-FFF2-40B4-BE49-F238E27FC236}">
                <a16:creationId xmlns:a16="http://schemas.microsoft.com/office/drawing/2014/main" id="{B19A42F2-53C9-3143-2F80-8C7D3D5FFE3C}"/>
              </a:ext>
            </a:extLst>
          </p:cNvPr>
          <p:cNvSpPr txBox="1"/>
          <p:nvPr/>
        </p:nvSpPr>
        <p:spPr>
          <a:xfrm>
            <a:off x="1143000" y="3543300"/>
            <a:ext cx="7543800" cy="541686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3200" noProof="1">
                <a:solidFill>
                  <a:schemeClr val="bg1"/>
                </a:solidFill>
                <a:latin typeface="Corbel" panose="020B0503020204020204" pitchFamily="34" charset="0"/>
              </a:rPr>
              <a:t>Comparta el mensaje esperanzador del evangelio con alguien esta semana.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3200" noProof="1">
                <a:solidFill>
                  <a:schemeClr val="bg1"/>
                </a:solidFill>
                <a:latin typeface="Corbel" panose="020B0503020204020204" pitchFamily="34" charset="0"/>
              </a:rPr>
              <a:t>Si conoce a alguien que esté de duelo por la muerte de un creyente, recuérdele la victoria definitiva de Jesús sobre la muerte y la promesa de que un día «los que hayan muerto resucitarán para vivir por siempre» (1 Corintios 15:52, ntv).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3200" noProof="1">
                <a:solidFill>
                  <a:schemeClr val="bg1"/>
                </a:solidFill>
                <a:latin typeface="Corbel" panose="020B0503020204020204" pitchFamily="34" charset="0"/>
              </a:rPr>
              <a:t>Aumente sus ofrendas a misiones para que más personas en todo el mundo puedan escuchar las buenas nuevas de Jesús.</a:t>
            </a:r>
          </a:p>
        </p:txBody>
      </p:sp>
    </p:spTree>
    <p:extLst>
      <p:ext uri="{BB962C8B-B14F-4D97-AF65-F5344CB8AC3E}">
        <p14:creationId xmlns:p14="http://schemas.microsoft.com/office/powerpoint/2010/main" val="41593531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>
            <a:extLst>
              <a:ext uri="{FF2B5EF4-FFF2-40B4-BE49-F238E27FC236}">
                <a16:creationId xmlns:a16="http://schemas.microsoft.com/office/drawing/2014/main" id="{CB0310C8-E13E-49A6-E8B7-87D9E7A3C0EA}"/>
              </a:ext>
            </a:extLst>
          </p:cNvPr>
          <p:cNvSpPr txBox="1"/>
          <p:nvPr/>
        </p:nvSpPr>
        <p:spPr>
          <a:xfrm>
            <a:off x="9702445" y="5981700"/>
            <a:ext cx="7213955" cy="110799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s-ES_tradnl" sz="3600" i="1" noProof="1">
                <a:solidFill>
                  <a:schemeClr val="bg1"/>
                </a:solidFill>
                <a:latin typeface="Corbel" panose="020B0503020204020204" pitchFamily="34" charset="0"/>
              </a:rPr>
              <a:t>Jesús espera un compromiso </a:t>
            </a:r>
            <a:br>
              <a:rPr lang="es-ES_tradnl" sz="3600" i="1" noProof="1">
                <a:solidFill>
                  <a:schemeClr val="bg1"/>
                </a:solidFill>
                <a:latin typeface="Corbel" panose="020B0503020204020204" pitchFamily="34" charset="0"/>
              </a:rPr>
            </a:br>
            <a:r>
              <a:rPr lang="es-ES_tradnl" sz="3600" i="1" noProof="1">
                <a:solidFill>
                  <a:schemeClr val="bg1"/>
                </a:solidFill>
                <a:latin typeface="Corbel" panose="020B0503020204020204" pitchFamily="34" charset="0"/>
              </a:rPr>
              <a:t>total de sus discípulos.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F76A27E-B194-9A4C-902F-1B6661D4C273}"/>
              </a:ext>
            </a:extLst>
          </p:cNvPr>
          <p:cNvSpPr txBox="1"/>
          <p:nvPr/>
        </p:nvSpPr>
        <p:spPr>
          <a:xfrm>
            <a:off x="9702445" y="3771900"/>
            <a:ext cx="8814155" cy="160043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spcAft>
                <a:spcPts val="3000"/>
              </a:spcAft>
            </a:pPr>
            <a:r>
              <a:rPr lang="en-US" sz="6000" i="0" dirty="0">
                <a:solidFill>
                  <a:schemeClr val="bg1">
                    <a:lumMod val="95000"/>
                  </a:schemeClr>
                </a:solidFill>
                <a:latin typeface="Franklin Gothic Medium" panose="020B0603020102020204" pitchFamily="34" charset="0"/>
              </a:rPr>
              <a:t>LECCIÓN 7</a:t>
            </a:r>
            <a:br>
              <a:rPr lang="en-US" sz="4400" i="0" dirty="0">
                <a:solidFill>
                  <a:schemeClr val="bg1">
                    <a:lumMod val="95000"/>
                  </a:schemeClr>
                </a:solidFill>
                <a:latin typeface="Franklin Gothic Medium" panose="020B0603020102020204" pitchFamily="34" charset="0"/>
              </a:rPr>
            </a:br>
            <a:r>
              <a:rPr lang="en-US" sz="4400" dirty="0">
                <a:solidFill>
                  <a:schemeClr val="bg1">
                    <a:lumMod val="95000"/>
                  </a:schemeClr>
                </a:solidFill>
                <a:latin typeface="Franklin Gothic Medium" panose="020B0603020102020204" pitchFamily="34" charset="0"/>
              </a:rPr>
              <a:t>COMPROMETIDOS CON CRISTO</a:t>
            </a:r>
            <a:endParaRPr lang="en-US" sz="4400" i="0" dirty="0">
              <a:solidFill>
                <a:schemeClr val="bg1">
                  <a:lumMod val="95000"/>
                </a:schemeClr>
              </a:solidFill>
              <a:latin typeface="Franklin Gothic Medium" panose="020B06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10081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97389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83202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>
            <a:extLst>
              <a:ext uri="{FF2B5EF4-FFF2-40B4-BE49-F238E27FC236}">
                <a16:creationId xmlns:a16="http://schemas.microsoft.com/office/drawing/2014/main" id="{407EF498-D32B-BAB3-B04A-274919F77550}"/>
              </a:ext>
            </a:extLst>
          </p:cNvPr>
          <p:cNvSpPr txBox="1"/>
          <p:nvPr/>
        </p:nvSpPr>
        <p:spPr>
          <a:xfrm>
            <a:off x="9702445" y="5981700"/>
            <a:ext cx="7906385" cy="110799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s-ES_tradnl" sz="3600" i="1" noProof="1">
                <a:solidFill>
                  <a:schemeClr val="bg1"/>
                </a:solidFill>
                <a:latin typeface="Corbel" panose="020B0503020204020204" pitchFamily="34" charset="0"/>
              </a:rPr>
              <a:t>La resurrección de Jesús garantiza a los creyentes la victoria sobre la muerte.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FC089DE-36B2-63E2-AB09-65B80FBF2E8A}"/>
              </a:ext>
            </a:extLst>
          </p:cNvPr>
          <p:cNvSpPr txBox="1"/>
          <p:nvPr/>
        </p:nvSpPr>
        <p:spPr>
          <a:xfrm>
            <a:off x="9702445" y="3771900"/>
            <a:ext cx="8814155" cy="160043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spcAft>
                <a:spcPts val="3000"/>
              </a:spcAft>
            </a:pPr>
            <a:r>
              <a:rPr lang="en-US" sz="6000" i="0" dirty="0">
                <a:solidFill>
                  <a:schemeClr val="bg1">
                    <a:lumMod val="95000"/>
                  </a:schemeClr>
                </a:solidFill>
                <a:latin typeface="Franklin Gothic Medium" panose="020B0603020102020204" pitchFamily="34" charset="0"/>
              </a:rPr>
              <a:t>LECCIÓN 6</a:t>
            </a:r>
            <a:br>
              <a:rPr lang="en-US" sz="4400" i="0" dirty="0">
                <a:solidFill>
                  <a:schemeClr val="bg1">
                    <a:lumMod val="95000"/>
                  </a:schemeClr>
                </a:solidFill>
                <a:latin typeface="Franklin Gothic Medium" panose="020B0603020102020204" pitchFamily="34" charset="0"/>
              </a:rPr>
            </a:br>
            <a:r>
              <a:rPr lang="en-US" sz="4400" dirty="0">
                <a:solidFill>
                  <a:schemeClr val="bg1">
                    <a:lumMod val="95000"/>
                  </a:schemeClr>
                </a:solidFill>
                <a:latin typeface="Franklin Gothic Medium" panose="020B0603020102020204" pitchFamily="34" charset="0"/>
              </a:rPr>
              <a:t>LA MUERTE ES DETRUIDA</a:t>
            </a:r>
            <a:endParaRPr lang="en-US" sz="4400" i="0" dirty="0">
              <a:solidFill>
                <a:schemeClr val="bg1">
                  <a:lumMod val="95000"/>
                </a:schemeClr>
              </a:solidFill>
              <a:latin typeface="Franklin Gothic Medium" panose="020B06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45218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8">
            <a:extLst>
              <a:ext uri="{FF2B5EF4-FFF2-40B4-BE49-F238E27FC236}">
                <a16:creationId xmlns:a16="http://schemas.microsoft.com/office/drawing/2014/main" id="{52E75411-0B3F-EF43-C5EA-751068CFF745}"/>
              </a:ext>
            </a:extLst>
          </p:cNvPr>
          <p:cNvSpPr txBox="1"/>
          <p:nvPr/>
        </p:nvSpPr>
        <p:spPr>
          <a:xfrm>
            <a:off x="6477000" y="3765709"/>
            <a:ext cx="7696200" cy="2215991"/>
          </a:xfrm>
          <a:prstGeom prst="rect">
            <a:avLst/>
          </a:prstGeom>
        </p:spPr>
        <p:txBody>
          <a:bodyPr wrap="square" lIns="0" tIns="0" rIns="0" bIns="0" rtlCol="0" anchor="ctr">
            <a:spAutoFit/>
          </a:bodyPr>
          <a:lstStyle/>
          <a:p>
            <a:r>
              <a:rPr lang="es-ES_tradnl" sz="3600" noProof="1">
                <a:solidFill>
                  <a:schemeClr val="bg1"/>
                </a:solidFill>
                <a:latin typeface="Corbel" panose="020B0503020204020204" pitchFamily="34" charset="0"/>
              </a:rPr>
              <a:t>Lo cierto es que Cristo sí resucitó de los muertos. Él es el primer fruto de una gran cosecha, el primero de todos los que murieron.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7CEBE55-9D7B-29C1-4EAF-3D818B8B8F10}"/>
              </a:ext>
            </a:extLst>
          </p:cNvPr>
          <p:cNvSpPr txBox="1"/>
          <p:nvPr/>
        </p:nvSpPr>
        <p:spPr>
          <a:xfrm>
            <a:off x="3352800" y="5981700"/>
            <a:ext cx="20574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(NTV)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01894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>
            <a:extLst>
              <a:ext uri="{FF2B5EF4-FFF2-40B4-BE49-F238E27FC236}">
                <a16:creationId xmlns:a16="http://schemas.microsoft.com/office/drawing/2014/main" id="{FB67BC36-FF11-8150-B054-E3F014E098FD}"/>
              </a:ext>
            </a:extLst>
          </p:cNvPr>
          <p:cNvSpPr txBox="1"/>
          <p:nvPr/>
        </p:nvSpPr>
        <p:spPr>
          <a:xfrm>
            <a:off x="9144000" y="5303520"/>
            <a:ext cx="7160301" cy="9746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40"/>
              </a:lnSpc>
            </a:pPr>
            <a:r>
              <a:rPr lang="es-ES_tradnl" sz="3200" spc="160" noProof="1">
                <a:solidFill>
                  <a:srgbClr val="FFFFFF"/>
                </a:solidFill>
                <a:latin typeface="Franklin Gothic Medium" panose="020B0603020102020204" pitchFamily="34" charset="0"/>
              </a:rPr>
              <a:t>JESÚS RESUCITÓ</a:t>
            </a:r>
          </a:p>
          <a:p>
            <a:pPr>
              <a:lnSpc>
                <a:spcPts val="3840"/>
              </a:lnSpc>
            </a:pPr>
            <a:r>
              <a:rPr lang="es-ES_tradnl" sz="3200" spc="160" noProof="1">
                <a:solidFill>
                  <a:srgbClr val="FFFFFF"/>
                </a:solidFill>
                <a:latin typeface="Franklin Gothic Medium" panose="020B0603020102020204" pitchFamily="34" charset="0"/>
              </a:rPr>
              <a:t>1 Corintios 15:20–23</a:t>
            </a:r>
          </a:p>
        </p:txBody>
      </p:sp>
    </p:spTree>
    <p:extLst>
      <p:ext uri="{BB962C8B-B14F-4D97-AF65-F5344CB8AC3E}">
        <p14:creationId xmlns:p14="http://schemas.microsoft.com/office/powerpoint/2010/main" val="29401246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CC82F32-4CA5-5ACC-C7E4-CE13521B95DE}"/>
              </a:ext>
            </a:extLst>
          </p:cNvPr>
          <p:cNvSpPr txBox="1"/>
          <p:nvPr/>
        </p:nvSpPr>
        <p:spPr>
          <a:xfrm>
            <a:off x="990600" y="3695700"/>
            <a:ext cx="8153400" cy="22159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3600" noProof="1">
                <a:solidFill>
                  <a:schemeClr val="bg1"/>
                </a:solidFill>
                <a:latin typeface="Corbel" panose="020B0503020204020204" pitchFamily="34" charset="0"/>
              </a:rPr>
              <a:t>¿Cómo nos da esperanza para el futuro la creencia en la resurrección de Jesús?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3600" noProof="1">
                <a:solidFill>
                  <a:schemeClr val="bg1"/>
                </a:solidFill>
                <a:latin typeface="Corbel" panose="020B0503020204020204" pitchFamily="34" charset="0"/>
              </a:rPr>
              <a:t>¿Cómo debemos responder ante el temor a la muerte?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4CD9B6B-2CC7-0A57-A558-F14D7D468ABA}"/>
              </a:ext>
            </a:extLst>
          </p:cNvPr>
          <p:cNvSpPr txBox="1"/>
          <p:nvPr/>
        </p:nvSpPr>
        <p:spPr>
          <a:xfrm>
            <a:off x="11590020" y="61950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32406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7">
            <a:extLst>
              <a:ext uri="{FF2B5EF4-FFF2-40B4-BE49-F238E27FC236}">
                <a16:creationId xmlns:a16="http://schemas.microsoft.com/office/drawing/2014/main" id="{F0007A59-C0AE-7C55-2754-C92195DFE286}"/>
              </a:ext>
            </a:extLst>
          </p:cNvPr>
          <p:cNvSpPr txBox="1"/>
          <p:nvPr/>
        </p:nvSpPr>
        <p:spPr>
          <a:xfrm>
            <a:off x="9414305" y="7253719"/>
            <a:ext cx="7160301" cy="4873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40"/>
              </a:lnSpc>
            </a:pPr>
            <a:r>
              <a:rPr lang="es-ES_tradnl" sz="3200" spc="160" noProof="1">
                <a:solidFill>
                  <a:srgbClr val="FFFFFF"/>
                </a:solidFill>
                <a:latin typeface="Franklin Gothic Medium" panose="020B0603020102020204" pitchFamily="34" charset="0"/>
              </a:rPr>
              <a:t>1 Corintios 15:24–26</a:t>
            </a:r>
            <a:endParaRPr lang="es-ES_tradnl" sz="2600" spc="169" noProof="1">
              <a:solidFill>
                <a:srgbClr val="FFFFFF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7" name="TextBox 8">
            <a:extLst>
              <a:ext uri="{FF2B5EF4-FFF2-40B4-BE49-F238E27FC236}">
                <a16:creationId xmlns:a16="http://schemas.microsoft.com/office/drawing/2014/main" id="{1CFCE852-AEAB-9DE9-6936-21CAFE062AD6}"/>
              </a:ext>
            </a:extLst>
          </p:cNvPr>
          <p:cNvSpPr txBox="1"/>
          <p:nvPr/>
        </p:nvSpPr>
        <p:spPr>
          <a:xfrm>
            <a:off x="9414305" y="6764513"/>
            <a:ext cx="7844995" cy="495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40"/>
              </a:lnSpc>
            </a:pPr>
            <a:r>
              <a:rPr lang="en-US" sz="3200" spc="16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JESÚS REINA</a:t>
            </a:r>
          </a:p>
        </p:txBody>
      </p:sp>
      <p:sp>
        <p:nvSpPr>
          <p:cNvPr id="2" name="TextBox 6">
            <a:extLst>
              <a:ext uri="{FF2B5EF4-FFF2-40B4-BE49-F238E27FC236}">
                <a16:creationId xmlns:a16="http://schemas.microsoft.com/office/drawing/2014/main" id="{76498A40-1784-5729-DED4-3D32418CB5EF}"/>
              </a:ext>
            </a:extLst>
          </p:cNvPr>
          <p:cNvSpPr txBox="1"/>
          <p:nvPr/>
        </p:nvSpPr>
        <p:spPr>
          <a:xfrm>
            <a:off x="9451299" y="5303520"/>
            <a:ext cx="7160301" cy="9746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40"/>
              </a:lnSpc>
            </a:pPr>
            <a:r>
              <a:rPr lang="es-ES_tradnl" sz="3200" spc="160" noProof="1">
                <a:solidFill>
                  <a:srgbClr val="FFFFFF"/>
                </a:solidFill>
                <a:latin typeface="Franklin Gothic Medium" panose="020B0603020102020204" pitchFamily="34" charset="0"/>
              </a:rPr>
              <a:t>JESÚS RESUCITÓ</a:t>
            </a:r>
          </a:p>
          <a:p>
            <a:pPr>
              <a:lnSpc>
                <a:spcPts val="3840"/>
              </a:lnSpc>
            </a:pPr>
            <a:r>
              <a:rPr lang="es-ES_tradnl" sz="3200" spc="160" noProof="1">
                <a:solidFill>
                  <a:srgbClr val="FFFFFF"/>
                </a:solidFill>
                <a:latin typeface="Franklin Gothic Medium" panose="020B0603020102020204" pitchFamily="34" charset="0"/>
              </a:rPr>
              <a:t>1 Corintios 15:20–23</a:t>
            </a:r>
          </a:p>
        </p:txBody>
      </p:sp>
    </p:spTree>
    <p:extLst>
      <p:ext uri="{BB962C8B-B14F-4D97-AF65-F5344CB8AC3E}">
        <p14:creationId xmlns:p14="http://schemas.microsoft.com/office/powerpoint/2010/main" val="37345701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901AE7E-0EA7-0335-10CC-7D4247FBC080}"/>
              </a:ext>
            </a:extLst>
          </p:cNvPr>
          <p:cNvSpPr txBox="1"/>
          <p:nvPr/>
        </p:nvSpPr>
        <p:spPr>
          <a:xfrm>
            <a:off x="762000" y="3771900"/>
            <a:ext cx="9601200" cy="16619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3600" noProof="1">
                <a:solidFill>
                  <a:schemeClr val="bg1"/>
                </a:solidFill>
                <a:latin typeface="Corbel" panose="020B0503020204020204" pitchFamily="34" charset="0"/>
              </a:rPr>
              <a:t>¿En qué sentido los cristianos ya experimentan la victoria sobre la muerte? ¿Cómo será diferente la victoria final sobre la muerte?</a:t>
            </a:r>
          </a:p>
        </p:txBody>
      </p:sp>
    </p:spTree>
    <p:extLst>
      <p:ext uri="{BB962C8B-B14F-4D97-AF65-F5344CB8AC3E}">
        <p14:creationId xmlns:p14="http://schemas.microsoft.com/office/powerpoint/2010/main" val="30315135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>
            <a:extLst>
              <a:ext uri="{FF2B5EF4-FFF2-40B4-BE49-F238E27FC236}">
                <a16:creationId xmlns:a16="http://schemas.microsoft.com/office/drawing/2014/main" id="{89677ECE-FE3D-A8A6-03A9-2F04A0A9F2DE}"/>
              </a:ext>
            </a:extLst>
          </p:cNvPr>
          <p:cNvSpPr txBox="1"/>
          <p:nvPr/>
        </p:nvSpPr>
        <p:spPr>
          <a:xfrm>
            <a:off x="9414305" y="5788152"/>
            <a:ext cx="7160301" cy="4982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160"/>
              </a:lnSpc>
            </a:pPr>
            <a:r>
              <a:rPr lang="es-ES_tradnl" sz="3200" spc="169" noProof="1">
                <a:solidFill>
                  <a:srgbClr val="FFFFFF"/>
                </a:solidFill>
                <a:latin typeface="Franklin Gothic Medium" panose="020B0603020102020204" pitchFamily="34" charset="0"/>
              </a:rPr>
              <a:t>1 Corintios 15:35–41</a:t>
            </a:r>
          </a:p>
        </p:txBody>
      </p:sp>
      <p:sp>
        <p:nvSpPr>
          <p:cNvPr id="5" name="TextBox 6">
            <a:extLst>
              <a:ext uri="{FF2B5EF4-FFF2-40B4-BE49-F238E27FC236}">
                <a16:creationId xmlns:a16="http://schemas.microsoft.com/office/drawing/2014/main" id="{FB67BC36-FF11-8150-B054-E3F014E098FD}"/>
              </a:ext>
            </a:extLst>
          </p:cNvPr>
          <p:cNvSpPr txBox="1"/>
          <p:nvPr/>
        </p:nvSpPr>
        <p:spPr>
          <a:xfrm>
            <a:off x="9414305" y="5305364"/>
            <a:ext cx="7883095" cy="48731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840"/>
              </a:lnSpc>
            </a:pPr>
            <a:r>
              <a:rPr lang="en-US" sz="3200" spc="16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ILUSTRACIONES DE LA RESURECCIÓN</a:t>
            </a:r>
          </a:p>
        </p:txBody>
      </p:sp>
    </p:spTree>
    <p:extLst>
      <p:ext uri="{BB962C8B-B14F-4D97-AF65-F5344CB8AC3E}">
        <p14:creationId xmlns:p14="http://schemas.microsoft.com/office/powerpoint/2010/main" val="12946556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BFC6CAD-4787-D29C-9066-E19B93CFC3EC}"/>
              </a:ext>
            </a:extLst>
          </p:cNvPr>
          <p:cNvSpPr txBox="1"/>
          <p:nvPr/>
        </p:nvSpPr>
        <p:spPr>
          <a:xfrm>
            <a:off x="990600" y="3695700"/>
            <a:ext cx="8991600" cy="38779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3600" noProof="1">
                <a:solidFill>
                  <a:schemeClr val="bg1"/>
                </a:solidFill>
                <a:latin typeface="Corbel" panose="020B0503020204020204" pitchFamily="34" charset="0"/>
              </a:rPr>
              <a:t>¿Cuáles son algunas de las falsas creencias que la gente tiene hoy sobre la vida después de la muerte?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3600" noProof="1">
                <a:solidFill>
                  <a:schemeClr val="bg1"/>
                </a:solidFill>
                <a:latin typeface="Corbel" panose="020B0503020204020204" pitchFamily="34" charset="0"/>
              </a:rPr>
              <a:t>Si no creyera en la resurrección corporal de los creyentes, ¿cómo afectaría esto su perspectiva sobre Jesús, su ministerio y su obra redentora en la cruz?</a:t>
            </a:r>
          </a:p>
        </p:txBody>
      </p:sp>
    </p:spTree>
    <p:extLst>
      <p:ext uri="{BB962C8B-B14F-4D97-AF65-F5344CB8AC3E}">
        <p14:creationId xmlns:p14="http://schemas.microsoft.com/office/powerpoint/2010/main" val="1853337807"/>
      </p:ext>
    </p:extLst>
  </p:cSld>
  <p:clrMapOvr>
    <a:masterClrMapping/>
  </p:clrMapOvr>
</p:sld>
</file>

<file path=ppt/theme/theme1.xml><?xml version="1.0" encoding="utf-8"?>
<a:theme xmlns:a="http://schemas.openxmlformats.org/drawingml/2006/main" name="Basic">
  <a:themeElements>
    <a:clrScheme name="SUM 23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006E9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mplate_081123" id="{82F28F42-1DA5-0C44-A4A8-C6E6F32E4ABD}" vid="{6C560490-F4B9-9A48-9CF2-A111D1AE7ADE}"/>
    </a:ext>
  </a:extLst>
</a:theme>
</file>

<file path=ppt/theme/theme2.xml><?xml version="1.0" encoding="utf-8"?>
<a:theme xmlns:a="http://schemas.openxmlformats.org/drawingml/2006/main" name="With Lesson Foote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mplate_081123" id="{82F28F42-1DA5-0C44-A4A8-C6E6F32E4ABD}" vid="{8788EE40-1737-2D4D-B364-4D4D1AE896A7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64752</TotalTime>
  <Words>1621</Words>
  <Application>Microsoft Macintosh PowerPoint</Application>
  <PresentationFormat>Custom</PresentationFormat>
  <Paragraphs>102</Paragraphs>
  <Slides>19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30" baseType="lpstr">
      <vt:lpstr>Arial</vt:lpstr>
      <vt:lpstr>Calibri</vt:lpstr>
      <vt:lpstr>CenturyStd</vt:lpstr>
      <vt:lpstr>Corbel</vt:lpstr>
      <vt:lpstr>Franklin Gothic Book</vt:lpstr>
      <vt:lpstr>Franklin Gothic Medium</vt:lpstr>
      <vt:lpstr>Helvetica</vt:lpstr>
      <vt:lpstr>Minion Pro</vt:lpstr>
      <vt:lpstr>ProximaNovaCond</vt:lpstr>
      <vt:lpstr>Basic</vt:lpstr>
      <vt:lpstr>With Lesson Footer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Bennett, Richard</dc:creator>
  <cp:lastModifiedBy>Arancibia, Janet</cp:lastModifiedBy>
  <cp:revision>5</cp:revision>
  <dcterms:created xsi:type="dcterms:W3CDTF">2023-08-11T18:12:45Z</dcterms:created>
  <dcterms:modified xsi:type="dcterms:W3CDTF">2026-01-28T22:24:35Z</dcterms:modified>
  <dc:identifier>DAEvRMTdTXk</dc:identifier>
</cp:coreProperties>
</file>